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780952af1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780952af1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have transformed our “sequence of token” to “fix-length numeric feature vectors” we can feed this data as input to an ML algorithm and train a text classifier. This process is same as what we have followed in the past for structured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number of features here is same as the length of our token </a:t>
            </a:r>
            <a:r>
              <a:rPr lang="en"/>
              <a:t>vocabulary</a:t>
            </a:r>
            <a:r>
              <a:rPr lang="en"/>
              <a:t> which can easily run into tens of thousands. </a:t>
            </a:r>
            <a:endParaRPr/>
          </a:p>
          <a:p>
            <a:pPr indent="0" lvl="0" marL="0" rtl="0" algn="l">
              <a:spcBef>
                <a:spcPts val="0"/>
              </a:spcBef>
              <a:spcAft>
                <a:spcPts val="0"/>
              </a:spcAft>
              <a:buNone/>
            </a:pPr>
            <a:r>
              <a:rPr lang="en"/>
              <a:t>There are some </a:t>
            </a:r>
            <a:r>
              <a:rPr lang="en"/>
              <a:t>models</a:t>
            </a:r>
            <a:r>
              <a:rPr lang="en"/>
              <a:t> that are better suited to handle such large feature set, like Naive Bayes, SVM, RandomForest and NeuralNetworks. We have already covered RandomForest and will cover NeuralNetworks in the next lesson. We will briefly cover Naive Bayes and SVM in this lesson.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4c5377a04f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4c5377a04f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 behind Naive Bayes is to compute the probability of a feature given a class from the training data. And then use this probability information to compute the probability of a new input belonging to each class. Just like KNN, there is no parameter learning involved here. We just compute the probabilities from training data and remember those for making future predictions.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noticed earlier, a token’s presence or absence is a good indicator for detecting sentiment in the text. Hence Naive Bayes often performs well for text classification tasks.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4c5377a04f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4c5377a04f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important model for Text Classification is Support Vector Machine, SVM for short. They are extremely powerful for this problem </a:t>
            </a:r>
            <a:r>
              <a:rPr lang="en"/>
              <a:t>because of the large feature space they can handle.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60072daba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60072daba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today’s exercise, we will look at IMDB movie reviews and judge their sentiment as positive or negative.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60072daba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60072daba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practise more with handling text, check out the problem in the problem.md file. This problem is a very common one; spam detection. For my </a:t>
            </a:r>
            <a:r>
              <a:rPr lang="en"/>
              <a:t>approach</a:t>
            </a:r>
            <a:r>
              <a:rPr lang="en"/>
              <a:t>, look at SpamFilter.ipynb, the repo has been linked in the </a:t>
            </a:r>
            <a:r>
              <a:rPr lang="en"/>
              <a:t>description</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also watch these videos to learn more </a:t>
            </a:r>
            <a:r>
              <a:rPr lang="en"/>
              <a:t>about</a:t>
            </a:r>
            <a:r>
              <a:rPr lang="en"/>
              <a:t> Regular Expressions (also known as Regex), TFIDF vectorizer, which I have used in the Spam detection problem and naive bayes models.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60072daba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60072daba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next class we will learn about Neural Networks. Neural Networks are the most powerful ML algorithms today and the base for all Deep Learning and Generative AI work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5f1b7d7f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5f1b7d7f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back to the Machine Learning 101 course. So far we have trained multiple ML models using structured data. Today we will learn how to train a model using “text” data.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60072dab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60072dab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Till now, we have covered many different supervised learning models, from Linear Regression to Decision Trees.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last lesson we talked </a:t>
            </a:r>
            <a:r>
              <a:rPr lang="en"/>
              <a:t>about the problem of overfitting the test set and how k-fold Cross Validation can be used to avoid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discussed the difference between model parameters and hyperparameters and understood how GridSearchCV can be used for Hyperparameter tuning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825dd62a2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825dd62a2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 we have dealt with </a:t>
            </a:r>
            <a:r>
              <a:rPr lang="en"/>
              <a:t>structured</a:t>
            </a:r>
            <a:r>
              <a:rPr lang="en"/>
              <a:t> data, which is tabular. The features are either numerical or categorical, in which case they are one-hot encoded.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many ML applications require the use of unstructured input data like “text”, “images” or “videos”. Such data requires some special handling before it can used for ML model training.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825dd62a2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825dd62a2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say you are given a “movie review” and are asked to predict the “rating” or “sentiment” based on the review text. How will you go about coding such an Algorithm?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Your code will most probably look for terms or phrases like “wonderful”, “awful”, “worth watching” etc. to make the prediction,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use the same intuition when preparing the data for ML model training.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4c5377a04f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4c5377a04f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some of the most common </a:t>
            </a:r>
            <a:r>
              <a:rPr lang="en"/>
              <a:t>techniques</a:t>
            </a:r>
            <a:r>
              <a:rPr lang="en"/>
              <a:t> used to prepare text data for model training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4c5377a04f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4c5377a04f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 have cleaned the data by removing punctuations, stemming words, removed special </a:t>
            </a:r>
            <a:r>
              <a:rPr lang="en"/>
              <a:t>characters</a:t>
            </a:r>
            <a:r>
              <a:rPr lang="en"/>
              <a:t> and more, we can </a:t>
            </a:r>
            <a:r>
              <a:rPr lang="en"/>
              <a:t>convert</a:t>
            </a:r>
            <a:r>
              <a:rPr lang="en"/>
              <a:t> it into tokens.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default every “word” in the text is considered one “token”. These are called unigrams. As unigrams lack surrounding context, we often also add bigram and trigram tokens to our feature dictionary.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4c5377a04f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4c5377a04f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 perform the data cleaning and tokenization steps, each movie review is now transformed to a “sequence of tokens”. </a:t>
            </a:r>
            <a:endParaRPr/>
          </a:p>
          <a:p>
            <a:pPr indent="0" lvl="0" marL="0" rtl="0" algn="l">
              <a:spcBef>
                <a:spcPts val="0"/>
              </a:spcBef>
              <a:spcAft>
                <a:spcPts val="0"/>
              </a:spcAft>
              <a:buNone/>
            </a:pPr>
            <a:r>
              <a:rPr lang="en"/>
              <a:t>But this is still not an acceptable </a:t>
            </a:r>
            <a:r>
              <a:rPr lang="en"/>
              <a:t>input</a:t>
            </a:r>
            <a:r>
              <a:rPr lang="en"/>
              <a:t> for ML model for two important reasons. One, ML model expects numbers as input and two, ML model expects the “number of inputs, i.e. features” to be same for every input.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process of transforming variable-length sequence of tokens to a fixed-length numeric feature vectors is called Vectorization. We will learn more about this in the next video.</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825dd62a2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825dd62a2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many </a:t>
            </a:r>
            <a:r>
              <a:rPr lang="en"/>
              <a:t>approaches</a:t>
            </a:r>
            <a:r>
              <a:rPr lang="en"/>
              <a:t> to Vectorizing. One of the simplest ones is a CountVectorizer. </a:t>
            </a:r>
            <a:endParaRPr/>
          </a:p>
          <a:p>
            <a:pPr indent="0" lvl="0" marL="0" rtl="0" algn="l">
              <a:spcBef>
                <a:spcPts val="0"/>
              </a:spcBef>
              <a:spcAft>
                <a:spcPts val="0"/>
              </a:spcAft>
              <a:buNone/>
            </a:pPr>
            <a:r>
              <a:rPr lang="en"/>
              <a:t>(click)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hyperlink" Target="https://www.youtube.com/watch?v=QbPDjzk2oCA"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_YPScrckx28" TargetMode="External"/><Relationship Id="rId4" Type="http://schemas.openxmlformats.org/officeDocument/2006/relationships/image" Target="../media/image4.jpg"/><Relationship Id="rId5" Type="http://schemas.openxmlformats.org/officeDocument/2006/relationships/hyperlink" Target="https://www.youtube.com/watch?v=_YPScrckx28&amp;t=9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hyperlink" Target="https://bit.ly/ML_101" TargetMode="External"/></Relationships>
</file>

<file path=ppt/slides/_rels/slide14.xml.rels><?xml version="1.0" encoding="UTF-8" standalone="yes"?><Relationships xmlns="http://schemas.openxmlformats.org/package/2006/relationships"><Relationship Id="rId11" Type="http://schemas.openxmlformats.org/officeDocument/2006/relationships/hyperlink" Target="http://www.youtube.com/watch?v=fIYSi41f1yg" TargetMode="External"/><Relationship Id="rId10" Type="http://schemas.openxmlformats.org/officeDocument/2006/relationships/hyperlink" Target="https://www.youtube.com/watch?v=O2L2Uv9pdDA" TargetMode="External"/><Relationship Id="rId13" Type="http://schemas.openxmlformats.org/officeDocument/2006/relationships/hyperlink" Target="https://bit.ly/ML_101" TargetMode="External"/><Relationship Id="rId12" Type="http://schemas.openxmlformats.org/officeDocument/2006/relationships/image" Target="../media/image10.jp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hyperlink" Target="https://www.youtube.com/watch?v=rhzKDrUiJVk" TargetMode="External"/><Relationship Id="rId9" Type="http://schemas.openxmlformats.org/officeDocument/2006/relationships/image" Target="../media/image14.jpg"/><Relationship Id="rId5" Type="http://schemas.openxmlformats.org/officeDocument/2006/relationships/hyperlink" Target="https://www.youtube.com/watch?v=fIYSi41f1yg" TargetMode="External"/><Relationship Id="rId6" Type="http://schemas.openxmlformats.org/officeDocument/2006/relationships/hyperlink" Target="http://www.youtube.com/watch?v=rhzKDrUiJVk" TargetMode="External"/><Relationship Id="rId7" Type="http://schemas.openxmlformats.org/officeDocument/2006/relationships/image" Target="../media/image11.jpg"/><Relationship Id="rId8" Type="http://schemas.openxmlformats.org/officeDocument/2006/relationships/hyperlink" Target="http://www.youtube.com/watch?v=O2L2Uv9pdDA"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bit.ly/ML_101" TargetMode="External"/><Relationship Id="rId4" Type="http://schemas.openxmlformats.org/officeDocument/2006/relationships/image" Target="../media/image5.png"/><Relationship Id="rId5" Type="http://schemas.openxmlformats.org/officeDocument/2006/relationships/image" Target="../media/image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youtube.com/watch?v=CMrHM8a3hqw" TargetMode="External"/><Relationship Id="rId4" Type="http://schemas.openxmlformats.org/officeDocument/2006/relationships/hyperlink" Target="http://www.youtube.com/watch?v=CMrHM8a3hqw" TargetMode="External"/><Relationship Id="rId5"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hyperlink" Target="https://devopedia.org/n-gram-model" TargetMode="External"/><Relationship Id="rId5" Type="http://schemas.openxmlformats.org/officeDocument/2006/relationships/image" Target="../media/image8.png"/><Relationship Id="rId6" Type="http://schemas.openxmlformats.org/officeDocument/2006/relationships/hyperlink" Target="https://www.ahmedbesbes.com/blog/benchmarking-sentiment-analysis-model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hyperlink" Target="https://www.youtube.com/watch?v=QbPDjzk2oC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youtube.com/watch?v=QbPDjzk2oCA" TargetMode="External"/><Relationship Id="rId4" Type="http://schemas.openxmlformats.org/officeDocument/2006/relationships/image" Target="../media/image6.jpg"/><Relationship Id="rId5" Type="http://schemas.openxmlformats.org/officeDocument/2006/relationships/hyperlink" Target="https://www.youtube.com/watch?v=QbPDjzk2oCA"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0" y="1233175"/>
            <a:ext cx="43053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ML 101 Course</a:t>
            </a:r>
            <a:endParaRPr/>
          </a:p>
        </p:txBody>
      </p:sp>
      <p:pic>
        <p:nvPicPr>
          <p:cNvPr id="55" name="Google Shape;55;p13"/>
          <p:cNvPicPr preferRelativeResize="0"/>
          <p:nvPr/>
        </p:nvPicPr>
        <p:blipFill>
          <a:blip r:embed="rId3">
            <a:alphaModFix/>
          </a:blip>
          <a:stretch>
            <a:fillRect/>
          </a:stretch>
        </p:blipFill>
        <p:spPr>
          <a:xfrm>
            <a:off x="4305300" y="152400"/>
            <a:ext cx="4838700" cy="4838700"/>
          </a:xfrm>
          <a:prstGeom prst="rect">
            <a:avLst/>
          </a:prstGeom>
          <a:noFill/>
          <a:ln>
            <a:noFill/>
          </a:ln>
        </p:spPr>
      </p:pic>
      <p:sp>
        <p:nvSpPr>
          <p:cNvPr id="56" name="Google Shape;56;p13"/>
          <p:cNvSpPr txBox="1"/>
          <p:nvPr/>
        </p:nvSpPr>
        <p:spPr>
          <a:xfrm>
            <a:off x="265500" y="2803075"/>
            <a:ext cx="3576000" cy="12351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sz="2100">
                <a:solidFill>
                  <a:srgbClr val="595959"/>
                </a:solidFill>
              </a:rPr>
              <a:t>Arush Garg</a:t>
            </a:r>
            <a:endParaRPr sz="2100">
              <a:solidFill>
                <a:srgbClr val="595959"/>
              </a:solidFill>
            </a:endParaRPr>
          </a:p>
          <a:p>
            <a:pPr indent="0" lvl="0" marL="0" rtl="0" algn="ctr">
              <a:spcBef>
                <a:spcPts val="0"/>
              </a:spcBef>
              <a:spcAft>
                <a:spcPts val="0"/>
              </a:spcAft>
              <a:buNone/>
            </a:pPr>
            <a:r>
              <a:t/>
            </a:r>
            <a:endParaRPr sz="2100">
              <a:solidFill>
                <a:srgbClr val="595959"/>
              </a:solidFill>
            </a:endParaRPr>
          </a:p>
          <a:p>
            <a:pPr indent="0" lvl="0" marL="0" rtl="0" algn="ctr">
              <a:spcBef>
                <a:spcPts val="0"/>
              </a:spcBef>
              <a:spcAft>
                <a:spcPts val="0"/>
              </a:spcAft>
              <a:buNone/>
            </a:pPr>
            <a:r>
              <a:rPr lang="en" sz="2100">
                <a:solidFill>
                  <a:srgbClr val="595959"/>
                </a:solidFill>
              </a:rPr>
              <a:t>AI and Machine Learning Club</a:t>
            </a:r>
            <a:endParaRPr sz="2100">
              <a:solidFill>
                <a:srgbClr val="595959"/>
              </a:solidFill>
            </a:endParaRPr>
          </a:p>
          <a:p>
            <a:pPr indent="0" lvl="0" marL="0" rtl="0" algn="ctr">
              <a:spcBef>
                <a:spcPts val="0"/>
              </a:spcBef>
              <a:spcAft>
                <a:spcPts val="0"/>
              </a:spcAft>
              <a:buNone/>
            </a:pPr>
            <a:r>
              <a:rPr lang="en" sz="2100">
                <a:solidFill>
                  <a:srgbClr val="595959"/>
                </a:solidFill>
              </a:rPr>
              <a:t>Overseas Family School</a:t>
            </a:r>
            <a:endParaRPr sz="2100">
              <a:solidFill>
                <a:srgbClr val="595959"/>
              </a:solidFill>
            </a:endParaRPr>
          </a:p>
          <a:p>
            <a:pPr indent="0" lvl="0" marL="0" rtl="0" algn="l">
              <a:spcBef>
                <a:spcPts val="0"/>
              </a:spcBef>
              <a:spcAft>
                <a:spcPts val="0"/>
              </a:spcAft>
              <a:buNone/>
            </a:pPr>
            <a:r>
              <a:t/>
            </a:r>
            <a:endParaRPr sz="2100">
              <a:solidFill>
                <a:srgbClr val="59595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Training</a:t>
            </a:r>
            <a:endParaRPr/>
          </a:p>
        </p:txBody>
      </p:sp>
      <p:pic>
        <p:nvPicPr>
          <p:cNvPr id="132" name="Google Shape;132;p22"/>
          <p:cNvPicPr preferRelativeResize="0"/>
          <p:nvPr/>
        </p:nvPicPr>
        <p:blipFill>
          <a:blip r:embed="rId3">
            <a:alphaModFix/>
          </a:blip>
          <a:stretch>
            <a:fillRect/>
          </a:stretch>
        </p:blipFill>
        <p:spPr>
          <a:xfrm>
            <a:off x="224600" y="1447425"/>
            <a:ext cx="3510799" cy="1574700"/>
          </a:xfrm>
          <a:prstGeom prst="rect">
            <a:avLst/>
          </a:prstGeom>
          <a:noFill/>
          <a:ln>
            <a:noFill/>
          </a:ln>
        </p:spPr>
      </p:pic>
      <p:sp>
        <p:nvSpPr>
          <p:cNvPr id="133" name="Google Shape;133;p22"/>
          <p:cNvSpPr txBox="1"/>
          <p:nvPr/>
        </p:nvSpPr>
        <p:spPr>
          <a:xfrm>
            <a:off x="224650" y="3147325"/>
            <a:ext cx="3510900" cy="400200"/>
          </a:xfrm>
          <a:prstGeom prst="rect">
            <a:avLst/>
          </a:prstGeom>
          <a:noFill/>
          <a:ln>
            <a:noFill/>
          </a:ln>
        </p:spPr>
        <p:txBody>
          <a:bodyPr anchorCtr="0" anchor="t" bIns="91425" lIns="91425" spcFirstLastPara="1" rIns="85575" wrap="square" tIns="91425">
            <a:spAutoFit/>
          </a:bodyPr>
          <a:lstStyle/>
          <a:p>
            <a:pPr indent="0" lvl="0" marL="0" rtl="0" algn="ctr">
              <a:spcBef>
                <a:spcPts val="0"/>
              </a:spcBef>
              <a:spcAft>
                <a:spcPts val="0"/>
              </a:spcAft>
              <a:buNone/>
            </a:pPr>
            <a:r>
              <a:rPr lang="en"/>
              <a:t>[Training Dataset] + [Sentiment Labels]</a:t>
            </a:r>
            <a:endParaRPr/>
          </a:p>
        </p:txBody>
      </p:sp>
      <p:sp>
        <p:nvSpPr>
          <p:cNvPr id="134" name="Google Shape;134;p22"/>
          <p:cNvSpPr/>
          <p:nvPr/>
        </p:nvSpPr>
        <p:spPr>
          <a:xfrm>
            <a:off x="3973200" y="2069175"/>
            <a:ext cx="892800" cy="33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22"/>
          <p:cNvSpPr/>
          <p:nvPr/>
        </p:nvSpPr>
        <p:spPr>
          <a:xfrm>
            <a:off x="5103800" y="1835475"/>
            <a:ext cx="1197900" cy="79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ML Algorithm</a:t>
            </a:r>
            <a:endParaRPr/>
          </a:p>
        </p:txBody>
      </p:sp>
      <p:sp>
        <p:nvSpPr>
          <p:cNvPr id="136" name="Google Shape;136;p22"/>
          <p:cNvSpPr/>
          <p:nvPr/>
        </p:nvSpPr>
        <p:spPr>
          <a:xfrm>
            <a:off x="6539500" y="2097250"/>
            <a:ext cx="892800" cy="33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p22"/>
          <p:cNvSpPr/>
          <p:nvPr/>
        </p:nvSpPr>
        <p:spPr>
          <a:xfrm>
            <a:off x="7670100" y="1835475"/>
            <a:ext cx="1197900" cy="79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Text Classifier</a:t>
            </a:r>
            <a:endParaRPr/>
          </a:p>
        </p:txBody>
      </p:sp>
      <p:sp>
        <p:nvSpPr>
          <p:cNvPr id="138" name="Google Shape;138;p22"/>
          <p:cNvSpPr txBox="1"/>
          <p:nvPr/>
        </p:nvSpPr>
        <p:spPr>
          <a:xfrm>
            <a:off x="4538450" y="2823925"/>
            <a:ext cx="2328600" cy="1046700"/>
          </a:xfrm>
          <a:prstGeom prst="rect">
            <a:avLst/>
          </a:prstGeom>
          <a:noFill/>
          <a:ln>
            <a:noFill/>
          </a:ln>
        </p:spPr>
        <p:txBody>
          <a:bodyPr anchorCtr="0" anchor="t" bIns="91425" lIns="91425" spcFirstLastPara="1" rIns="85575" wrap="square" tIns="91425">
            <a:spAutoFit/>
          </a:bodyPr>
          <a:lstStyle/>
          <a:p>
            <a:pPr indent="0" lvl="0" marL="0" rtl="0" algn="ctr">
              <a:spcBef>
                <a:spcPts val="0"/>
              </a:spcBef>
              <a:spcAft>
                <a:spcPts val="0"/>
              </a:spcAft>
              <a:buNone/>
            </a:pPr>
            <a:r>
              <a:rPr lang="en"/>
              <a:t>Naive Bayes</a:t>
            </a:r>
            <a:endParaRPr/>
          </a:p>
          <a:p>
            <a:pPr indent="0" lvl="0" marL="0" rtl="0" algn="ctr">
              <a:spcBef>
                <a:spcPts val="0"/>
              </a:spcBef>
              <a:spcAft>
                <a:spcPts val="0"/>
              </a:spcAft>
              <a:buNone/>
            </a:pPr>
            <a:r>
              <a:rPr lang="en"/>
              <a:t>SVM</a:t>
            </a:r>
            <a:endParaRPr/>
          </a:p>
          <a:p>
            <a:pPr indent="0" lvl="0" marL="0" rtl="0" algn="ctr">
              <a:spcBef>
                <a:spcPts val="0"/>
              </a:spcBef>
              <a:spcAft>
                <a:spcPts val="0"/>
              </a:spcAft>
              <a:buNone/>
            </a:pPr>
            <a:r>
              <a:rPr lang="en"/>
              <a:t>RandomForest</a:t>
            </a:r>
            <a:endParaRPr/>
          </a:p>
          <a:p>
            <a:pPr indent="0" lvl="0" marL="0" rtl="0" algn="ctr">
              <a:spcBef>
                <a:spcPts val="0"/>
              </a:spcBef>
              <a:spcAft>
                <a:spcPts val="0"/>
              </a:spcAft>
              <a:buNone/>
            </a:pPr>
            <a:r>
              <a:rPr lang="en"/>
              <a:t>Neural Networks</a:t>
            </a:r>
            <a:endParaRPr/>
          </a:p>
        </p:txBody>
      </p:sp>
      <p:sp>
        <p:nvSpPr>
          <p:cNvPr id="139" name="Google Shape;139;p22"/>
          <p:cNvSpPr txBox="1"/>
          <p:nvPr/>
        </p:nvSpPr>
        <p:spPr>
          <a:xfrm>
            <a:off x="7485750" y="2931625"/>
            <a:ext cx="1566600" cy="831300"/>
          </a:xfrm>
          <a:prstGeom prst="rect">
            <a:avLst/>
          </a:prstGeom>
          <a:noFill/>
          <a:ln>
            <a:noFill/>
          </a:ln>
        </p:spPr>
        <p:txBody>
          <a:bodyPr anchorCtr="0" anchor="t" bIns="91425" lIns="91425" spcFirstLastPara="1" rIns="85575" wrap="square" tIns="91425">
            <a:spAutoFit/>
          </a:bodyPr>
          <a:lstStyle/>
          <a:p>
            <a:pPr indent="0" lvl="0" marL="0" rtl="0" algn="ctr">
              <a:spcBef>
                <a:spcPts val="0"/>
              </a:spcBef>
              <a:spcAft>
                <a:spcPts val="0"/>
              </a:spcAft>
              <a:buNone/>
            </a:pPr>
            <a:r>
              <a:rPr lang="en"/>
              <a:t>Metrics: Precision, Recall, Accuracy</a:t>
            </a:r>
            <a:endParaRPr/>
          </a:p>
        </p:txBody>
      </p:sp>
      <p:sp>
        <p:nvSpPr>
          <p:cNvPr id="140" name="Google Shape;140;p22"/>
          <p:cNvSpPr txBox="1"/>
          <p:nvPr/>
        </p:nvSpPr>
        <p:spPr>
          <a:xfrm>
            <a:off x="4866000" y="4193100"/>
            <a:ext cx="4159800" cy="785100"/>
          </a:xfrm>
          <a:prstGeom prst="rect">
            <a:avLst/>
          </a:prstGeom>
          <a:noFill/>
          <a:ln>
            <a:noFill/>
          </a:ln>
        </p:spPr>
        <p:txBody>
          <a:bodyPr anchorCtr="0" anchor="t" bIns="91425" lIns="91425" spcFirstLastPara="1" rIns="85575" wrap="square" tIns="91425">
            <a:spAutoFit/>
          </a:bodyPr>
          <a:lstStyle/>
          <a:p>
            <a:pPr indent="0" lvl="0" marL="0" rtl="0" algn="ctr">
              <a:spcBef>
                <a:spcPts val="0"/>
              </a:spcBef>
              <a:spcAft>
                <a:spcPts val="0"/>
              </a:spcAft>
              <a:buNone/>
            </a:pPr>
            <a:r>
              <a:rPr lang="en" sz="1300"/>
              <a:t>Same “pre-processing &amp; feature engineering” steps need to be performed for any data we want to classify using this “text </a:t>
            </a:r>
            <a:r>
              <a:rPr lang="en" sz="1300"/>
              <a:t>classification</a:t>
            </a:r>
            <a:r>
              <a:rPr lang="en" sz="1300"/>
              <a:t> model”</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312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 to “Naive Bayes” Classifier: Probability based</a:t>
            </a:r>
            <a:endParaRPr/>
          </a:p>
        </p:txBody>
      </p:sp>
      <p:pic>
        <p:nvPicPr>
          <p:cNvPr id="146" name="Google Shape;146;p23"/>
          <p:cNvPicPr preferRelativeResize="0"/>
          <p:nvPr/>
        </p:nvPicPr>
        <p:blipFill>
          <a:blip r:embed="rId3">
            <a:alphaModFix/>
          </a:blip>
          <a:stretch>
            <a:fillRect/>
          </a:stretch>
        </p:blipFill>
        <p:spPr>
          <a:xfrm>
            <a:off x="904825" y="1175750"/>
            <a:ext cx="7671975" cy="3820974"/>
          </a:xfrm>
          <a:prstGeom prst="rect">
            <a:avLst/>
          </a:prstGeom>
          <a:noFill/>
          <a:ln>
            <a:noFill/>
          </a:ln>
        </p:spPr>
      </p:pic>
      <p:sp>
        <p:nvSpPr>
          <p:cNvPr id="147" name="Google Shape;147;p23"/>
          <p:cNvSpPr/>
          <p:nvPr/>
        </p:nvSpPr>
        <p:spPr>
          <a:xfrm>
            <a:off x="41400" y="2104400"/>
            <a:ext cx="863400" cy="439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Normal Messages</a:t>
            </a:r>
            <a:endParaRPr sz="900"/>
          </a:p>
        </p:txBody>
      </p:sp>
      <p:sp>
        <p:nvSpPr>
          <p:cNvPr id="148" name="Google Shape;148;p23"/>
          <p:cNvSpPr/>
          <p:nvPr/>
        </p:nvSpPr>
        <p:spPr>
          <a:xfrm>
            <a:off x="41400" y="2873677"/>
            <a:ext cx="863400" cy="5163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Prob of a msg being </a:t>
            </a:r>
            <a:r>
              <a:rPr b="1" lang="en" sz="900"/>
              <a:t>Normal</a:t>
            </a:r>
            <a:endParaRPr b="1" sz="900"/>
          </a:p>
        </p:txBody>
      </p:sp>
      <p:sp>
        <p:nvSpPr>
          <p:cNvPr id="149" name="Google Shape;149;p23"/>
          <p:cNvSpPr/>
          <p:nvPr/>
        </p:nvSpPr>
        <p:spPr>
          <a:xfrm>
            <a:off x="41400" y="3720050"/>
            <a:ext cx="863400" cy="4392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Spam</a:t>
            </a:r>
            <a:r>
              <a:rPr lang="en" sz="900"/>
              <a:t> Messages</a:t>
            </a:r>
            <a:endParaRPr sz="900"/>
          </a:p>
        </p:txBody>
      </p:sp>
      <p:sp>
        <p:nvSpPr>
          <p:cNvPr id="150" name="Google Shape;150;p23"/>
          <p:cNvSpPr/>
          <p:nvPr/>
        </p:nvSpPr>
        <p:spPr>
          <a:xfrm>
            <a:off x="41400" y="4489327"/>
            <a:ext cx="863400" cy="5163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Prob of a msg being </a:t>
            </a:r>
            <a:r>
              <a:rPr b="1" lang="en" sz="900"/>
              <a:t>Spam</a:t>
            </a:r>
            <a:endParaRPr b="1" sz="900"/>
          </a:p>
        </p:txBody>
      </p:sp>
      <p:sp>
        <p:nvSpPr>
          <p:cNvPr id="151" name="Google Shape;151;p23"/>
          <p:cNvSpPr/>
          <p:nvPr/>
        </p:nvSpPr>
        <p:spPr>
          <a:xfrm>
            <a:off x="3747425" y="2025800"/>
            <a:ext cx="157200" cy="8817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23"/>
          <p:cNvSpPr/>
          <p:nvPr/>
        </p:nvSpPr>
        <p:spPr>
          <a:xfrm>
            <a:off x="3747425" y="3761675"/>
            <a:ext cx="157200" cy="8817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23"/>
          <p:cNvSpPr/>
          <p:nvPr/>
        </p:nvSpPr>
        <p:spPr>
          <a:xfrm>
            <a:off x="4156000" y="4344850"/>
            <a:ext cx="2443800" cy="380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Probabilities of each word for “Normal messages” and “Spam messages”. </a:t>
            </a:r>
            <a:endParaRPr sz="900"/>
          </a:p>
        </p:txBody>
      </p:sp>
      <p:cxnSp>
        <p:nvCxnSpPr>
          <p:cNvPr id="154" name="Google Shape;154;p23"/>
          <p:cNvCxnSpPr>
            <a:stCxn id="151" idx="1"/>
            <a:endCxn id="153" idx="1"/>
          </p:cNvCxnSpPr>
          <p:nvPr/>
        </p:nvCxnSpPr>
        <p:spPr>
          <a:xfrm>
            <a:off x="3904625" y="2466650"/>
            <a:ext cx="251400" cy="2068500"/>
          </a:xfrm>
          <a:prstGeom prst="straightConnector1">
            <a:avLst/>
          </a:prstGeom>
          <a:noFill/>
          <a:ln cap="flat" cmpd="sng" w="9525">
            <a:solidFill>
              <a:schemeClr val="dk2"/>
            </a:solidFill>
            <a:prstDash val="solid"/>
            <a:round/>
            <a:headEnd len="med" w="med" type="none"/>
            <a:tailEnd len="med" w="med" type="triangle"/>
          </a:ln>
        </p:spPr>
      </p:cxnSp>
      <p:cxnSp>
        <p:nvCxnSpPr>
          <p:cNvPr id="155" name="Google Shape;155;p23"/>
          <p:cNvCxnSpPr>
            <a:stCxn id="152" idx="1"/>
            <a:endCxn id="153" idx="1"/>
          </p:cNvCxnSpPr>
          <p:nvPr/>
        </p:nvCxnSpPr>
        <p:spPr>
          <a:xfrm>
            <a:off x="3904625" y="4202525"/>
            <a:ext cx="251400" cy="332700"/>
          </a:xfrm>
          <a:prstGeom prst="straightConnector1">
            <a:avLst/>
          </a:prstGeom>
          <a:noFill/>
          <a:ln cap="flat" cmpd="sng" w="9525">
            <a:solidFill>
              <a:schemeClr val="dk2"/>
            </a:solidFill>
            <a:prstDash val="solid"/>
            <a:round/>
            <a:headEnd len="med" w="med" type="none"/>
            <a:tailEnd len="med" w="med" type="triangle"/>
          </a:ln>
        </p:spPr>
      </p:cxnSp>
      <p:sp>
        <p:nvSpPr>
          <p:cNvPr id="156" name="Google Shape;156;p23"/>
          <p:cNvSpPr/>
          <p:nvPr/>
        </p:nvSpPr>
        <p:spPr>
          <a:xfrm>
            <a:off x="6666775" y="3749300"/>
            <a:ext cx="2443800" cy="623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For a given text (“Dear Friend”), calculate the class </a:t>
            </a:r>
            <a:r>
              <a:rPr lang="en" sz="900"/>
              <a:t>probability</a:t>
            </a:r>
            <a:r>
              <a:rPr lang="en" sz="900"/>
              <a:t> based on probabilities computed from the training data.</a:t>
            </a:r>
            <a:endParaRPr sz="900"/>
          </a:p>
        </p:txBody>
      </p:sp>
      <p:cxnSp>
        <p:nvCxnSpPr>
          <p:cNvPr id="157" name="Google Shape;157;p23"/>
          <p:cNvCxnSpPr>
            <a:endCxn id="156" idx="0"/>
          </p:cNvCxnSpPr>
          <p:nvPr/>
        </p:nvCxnSpPr>
        <p:spPr>
          <a:xfrm>
            <a:off x="7318675" y="3261200"/>
            <a:ext cx="570000" cy="488100"/>
          </a:xfrm>
          <a:prstGeom prst="straightConnector1">
            <a:avLst/>
          </a:prstGeom>
          <a:noFill/>
          <a:ln cap="flat" cmpd="sng" w="9525">
            <a:solidFill>
              <a:schemeClr val="dk2"/>
            </a:solidFill>
            <a:prstDash val="solid"/>
            <a:round/>
            <a:headEnd len="med" w="med" type="none"/>
            <a:tailEnd len="med" w="med" type="triangle"/>
          </a:ln>
        </p:spPr>
      </p:cxnSp>
      <p:cxnSp>
        <p:nvCxnSpPr>
          <p:cNvPr id="158" name="Google Shape;158;p23"/>
          <p:cNvCxnSpPr>
            <a:endCxn id="156" idx="0"/>
          </p:cNvCxnSpPr>
          <p:nvPr/>
        </p:nvCxnSpPr>
        <p:spPr>
          <a:xfrm>
            <a:off x="7217575" y="3648500"/>
            <a:ext cx="671100" cy="100800"/>
          </a:xfrm>
          <a:prstGeom prst="straightConnector1">
            <a:avLst/>
          </a:prstGeom>
          <a:noFill/>
          <a:ln cap="flat" cmpd="sng" w="9525">
            <a:solidFill>
              <a:schemeClr val="dk2"/>
            </a:solidFill>
            <a:prstDash val="solid"/>
            <a:round/>
            <a:headEnd len="med" w="med" type="none"/>
            <a:tailEnd len="med" w="med" type="triangle"/>
          </a:ln>
        </p:spPr>
      </p:cxnSp>
      <p:sp>
        <p:nvSpPr>
          <p:cNvPr id="159" name="Google Shape;159;p23"/>
          <p:cNvSpPr txBox="1"/>
          <p:nvPr/>
        </p:nvSpPr>
        <p:spPr>
          <a:xfrm>
            <a:off x="2365650" y="4906375"/>
            <a:ext cx="4412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4"/>
              </a:rPr>
              <a:t>Future Mojo</a:t>
            </a:r>
            <a:endParaRPr sz="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 to “SVM”</a:t>
            </a:r>
            <a:endParaRPr/>
          </a:p>
        </p:txBody>
      </p:sp>
      <p:pic>
        <p:nvPicPr>
          <p:cNvPr descr="2-Minute crash course on Support Vector Machine, one of the simplest and most elegant  classification methods in Machine Learning. Unlike neural networks, SVMs can work with very small datasets and are not prone to overfitting.&#10;&#10;&#10;&#10;--------------------------&#10;&#10;This video would not have been possible without the help of Gökçe Dayanıklı." id="165" name="Google Shape;165;p24" title="Support Vector Machine (SVM) in 2 minutes">
            <a:hlinkClick r:id="rId3"/>
          </p:cNvPr>
          <p:cNvPicPr preferRelativeResize="0"/>
          <p:nvPr/>
        </p:nvPicPr>
        <p:blipFill>
          <a:blip r:embed="rId4">
            <a:alphaModFix/>
          </a:blip>
          <a:stretch>
            <a:fillRect/>
          </a:stretch>
        </p:blipFill>
        <p:spPr>
          <a:xfrm>
            <a:off x="360150" y="1057825"/>
            <a:ext cx="6660925" cy="3746775"/>
          </a:xfrm>
          <a:prstGeom prst="rect">
            <a:avLst/>
          </a:prstGeom>
          <a:noFill/>
          <a:ln>
            <a:noFill/>
          </a:ln>
        </p:spPr>
      </p:pic>
      <p:sp>
        <p:nvSpPr>
          <p:cNvPr id="166" name="Google Shape;166;p24"/>
          <p:cNvSpPr txBox="1"/>
          <p:nvPr/>
        </p:nvSpPr>
        <p:spPr>
          <a:xfrm>
            <a:off x="1484250" y="4804600"/>
            <a:ext cx="4412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5"/>
              </a:rPr>
              <a:t>Visually Explained</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Hands-on Exercises</a:t>
            </a:r>
            <a:endParaRPr/>
          </a:p>
        </p:txBody>
      </p:sp>
      <p:pic>
        <p:nvPicPr>
          <p:cNvPr id="172" name="Google Shape;172;p25"/>
          <p:cNvPicPr preferRelativeResize="0"/>
          <p:nvPr/>
        </p:nvPicPr>
        <p:blipFill>
          <a:blip r:embed="rId3">
            <a:alphaModFix/>
          </a:blip>
          <a:stretch>
            <a:fillRect/>
          </a:stretch>
        </p:blipFill>
        <p:spPr>
          <a:xfrm>
            <a:off x="311700" y="1603350"/>
            <a:ext cx="4815950" cy="2574250"/>
          </a:xfrm>
          <a:prstGeom prst="rect">
            <a:avLst/>
          </a:prstGeom>
          <a:noFill/>
          <a:ln>
            <a:noFill/>
          </a:ln>
        </p:spPr>
      </p:pic>
      <p:sp>
        <p:nvSpPr>
          <p:cNvPr id="173" name="Google Shape;173;p25"/>
          <p:cNvSpPr txBox="1"/>
          <p:nvPr/>
        </p:nvSpPr>
        <p:spPr>
          <a:xfrm>
            <a:off x="5406325" y="1319175"/>
            <a:ext cx="3539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Lesson 7 / </a:t>
            </a:r>
            <a:r>
              <a:rPr lang="en"/>
              <a:t>TextClassification.ipynb</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rgbClr val="0097A7"/>
                </a:solidFill>
                <a:hlinkClick r:id="rId4">
                  <a:extLst>
                    <a:ext uri="{A12FA001-AC4F-418D-AE19-62706E023703}">
                      <ahyp:hlinkClr val="tx"/>
                    </a:ext>
                  </a:extLst>
                </a:hlinkClick>
              </a:rPr>
              <a:t>https://bit.ly/ML_101</a:t>
            </a: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311700" y="145725"/>
            <a:ext cx="8520600" cy="52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 Reading / Watching / Doing</a:t>
            </a:r>
            <a:endParaRPr/>
          </a:p>
        </p:txBody>
      </p:sp>
      <p:pic>
        <p:nvPicPr>
          <p:cNvPr id="179" name="Google Shape;179;p26"/>
          <p:cNvPicPr preferRelativeResize="0"/>
          <p:nvPr/>
        </p:nvPicPr>
        <p:blipFill>
          <a:blip r:embed="rId3">
            <a:alphaModFix/>
          </a:blip>
          <a:stretch>
            <a:fillRect/>
          </a:stretch>
        </p:blipFill>
        <p:spPr>
          <a:xfrm>
            <a:off x="4211625" y="820475"/>
            <a:ext cx="1271933" cy="1763901"/>
          </a:xfrm>
          <a:prstGeom prst="rect">
            <a:avLst/>
          </a:prstGeom>
          <a:noFill/>
          <a:ln>
            <a:noFill/>
          </a:ln>
        </p:spPr>
      </p:pic>
      <p:sp>
        <p:nvSpPr>
          <p:cNvPr id="180" name="Google Shape;180;p26"/>
          <p:cNvSpPr txBox="1"/>
          <p:nvPr/>
        </p:nvSpPr>
        <p:spPr>
          <a:xfrm>
            <a:off x="263838" y="2487350"/>
            <a:ext cx="2825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4"/>
              </a:rPr>
              <a:t>Web Dev Simplified</a:t>
            </a:r>
            <a:endParaRPr sz="800"/>
          </a:p>
        </p:txBody>
      </p:sp>
      <p:sp>
        <p:nvSpPr>
          <p:cNvPr id="181" name="Google Shape;181;p26"/>
          <p:cNvSpPr txBox="1"/>
          <p:nvPr/>
        </p:nvSpPr>
        <p:spPr>
          <a:xfrm>
            <a:off x="263850" y="4735800"/>
            <a:ext cx="2825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5"/>
              </a:rPr>
              <a:t>Future Mojo</a:t>
            </a:r>
            <a:r>
              <a:rPr lang="en" sz="800"/>
              <a:t> - TFIDF is better than CountVectorizer</a:t>
            </a:r>
            <a:endParaRPr sz="800"/>
          </a:p>
          <a:p>
            <a:pPr indent="0" lvl="0" marL="0" rtl="0" algn="ctr">
              <a:spcBef>
                <a:spcPts val="0"/>
              </a:spcBef>
              <a:spcAft>
                <a:spcPts val="0"/>
              </a:spcAft>
              <a:buNone/>
            </a:pPr>
            <a:r>
              <a:rPr lang="en" sz="800"/>
              <a:t>This channel has a playlist for NLP</a:t>
            </a:r>
            <a:endParaRPr sz="800"/>
          </a:p>
          <a:p>
            <a:pPr indent="0" lvl="0" marL="0" rtl="0" algn="ctr">
              <a:spcBef>
                <a:spcPts val="0"/>
              </a:spcBef>
              <a:spcAft>
                <a:spcPts val="0"/>
              </a:spcAft>
              <a:buNone/>
            </a:pPr>
            <a:r>
              <a:t/>
            </a:r>
            <a:endParaRPr sz="800"/>
          </a:p>
        </p:txBody>
      </p:sp>
      <p:pic>
        <p:nvPicPr>
          <p:cNvPr descr="Having the ability to search through text, validate text, and replace text using an advanced set of rules is exactly what Regex is for. Unfortunately, people fail to ever truly learn Regex. In this video I will be teaching you everything you need to know about Regex. We will talk about what Regex is, what Regex flags are, how to do simple and complex matches, how to handle look aheads and look behinds, and much more. Then at the end of the video I will show you how to use Regex to validate and format a phone number in various different formats.&#10;&#10;&#10;📚 Materials/References:&#10;&#10;Regexr Website: https://regexr.com&#10;&#10;&#10;🧠 Concepts Covered:&#10;&#10;- What Regex is&#10;- How to use Regex for simple matching&#10;- How to match repeating patterns&#10;- What Regex flags are&#10;- Look aheads and look behinds&#10;- Regex special characters&#10;- Validation with Regex&#10;- Find and replace with Regex&#10;&#10;&#10;🌎 Find Me Here:&#10;&#10;My Courses: https://courses.webdevsimplified.com&#10;Patreon: https://www.patreon.com/WebDevSimplified&#10;Twitter: https://twitter.com/DevSimplified&#10;Discord: https://discord.gg/7StTjnR&#10;GitHub: https://github.com/WebDevSimplified&#10;CodePen: https://codepen.io/WebDevSimplified&#10;&#10;&#10;#Regex #WDS #RegularExpression" id="182" name="Google Shape;182;p26" title="Learn Regular Expressions In 20 Minutes">
            <a:hlinkClick r:id="rId6"/>
          </p:cNvPr>
          <p:cNvPicPr preferRelativeResize="0"/>
          <p:nvPr/>
        </p:nvPicPr>
        <p:blipFill>
          <a:blip r:embed="rId7">
            <a:alphaModFix/>
          </a:blip>
          <a:stretch>
            <a:fillRect/>
          </a:stretch>
        </p:blipFill>
        <p:spPr>
          <a:xfrm>
            <a:off x="152400" y="822225"/>
            <a:ext cx="3048000" cy="1714498"/>
          </a:xfrm>
          <a:prstGeom prst="rect">
            <a:avLst/>
          </a:prstGeom>
          <a:noFill/>
          <a:ln>
            <a:noFill/>
          </a:ln>
        </p:spPr>
      </p:pic>
      <p:pic>
        <p:nvPicPr>
          <p:cNvPr descr="When most people want to learn about Naive Bayes, they want to learn about the Multinomial Naive Bayes Classifier - which sounds really fancy, but is actually quite simple. This video walks you through it one step at a time and by the end, you'll no longer be naive about Naive Bayes!!!&#10;&#10;Get the StatQuest Study Guide here: https://statquest.org/studyguides/&#10;&#10;For a complete index of all the StatQuest videos, check out:&#10;https://statquest.org/video-index/&#10;&#10;If you'd like to support StatQuest, please consider...&#10;&#10;Buying my book, The StatQuest Illustrated Guide to Machine Learning:&#10;PDF - https://statquest.gumroad.com/l/wvtmc&#10;Paperback - https://www.amazon.com/dp/B09ZCKR4H6&#10;Kindle eBook - https://www.amazon.com/dp/B09ZG79HXC&#10;&#10;Patreon: https://www.patreon.com/statquest&#10;...or...&#10;YouTube Membership: https://www.youtube.com/channel/UCtYLUTtgS3k1Fg4y5tAhLbw/join&#10;&#10;...a cool StatQuest t-shirt or sweatshirt: &#10;https://shop.spreadshirt.com/statquest-with-josh-starmer/&#10;&#10;...buying one or two of my songs (or go large and get a whole album!)&#10;https://joshuastarmer.bandcamp.com/&#10;&#10;...or just donating to StatQuest!&#10;https://www.paypal.me/statquest&#10;&#10;Lastly, if you want to keep up with me as I research and create new StatQuests, follow me on twitter:&#10;https://twitter.com/joshuastarmer&#10;&#10;0:00 Awesome song and introduction&#10;1:08 Histograms and conditional probabilities&#10;4:22 Classifying &quot;Dear Friend&quot;&#10;7:33 Review of concepts&#10;9:00 Classifying &quot;Lunch Money x 5&quot;&#10;10:54 Pseudocounts&#10;12:35 Why Naive Bayes is Naive&#10;&#10;#statquest #naivebayes" id="183" name="Google Shape;183;p26" title="Naive Bayes, Clearly Explained!!!">
            <a:hlinkClick r:id="rId8"/>
          </p:cNvPr>
          <p:cNvPicPr preferRelativeResize="0"/>
          <p:nvPr/>
        </p:nvPicPr>
        <p:blipFill>
          <a:blip r:embed="rId9">
            <a:alphaModFix/>
          </a:blip>
          <a:stretch>
            <a:fillRect/>
          </a:stretch>
        </p:blipFill>
        <p:spPr>
          <a:xfrm>
            <a:off x="4307375" y="3121201"/>
            <a:ext cx="3048000" cy="1714500"/>
          </a:xfrm>
          <a:prstGeom prst="rect">
            <a:avLst/>
          </a:prstGeom>
          <a:noFill/>
          <a:ln>
            <a:noFill/>
          </a:ln>
        </p:spPr>
      </p:pic>
      <p:sp>
        <p:nvSpPr>
          <p:cNvPr id="184" name="Google Shape;184;p26"/>
          <p:cNvSpPr txBox="1"/>
          <p:nvPr/>
        </p:nvSpPr>
        <p:spPr>
          <a:xfrm>
            <a:off x="4418825" y="4835700"/>
            <a:ext cx="2825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10"/>
              </a:rPr>
              <a:t>StatQuest with Hosh Starmer</a:t>
            </a:r>
            <a:endParaRPr sz="800"/>
          </a:p>
        </p:txBody>
      </p:sp>
      <p:pic>
        <p:nvPicPr>
          <p:cNvPr descr="Course playlist: https://www.youtube.com/playlist?list=PLw3N0OFSAYSEC_XokEcX8uzJmEZSoNGuS&#10;&#10;We look at the problems of the previous bag-of-words approach, then use an improved technique (TF-IDF) to overcome them. In the demo, we'll use spaCy and scikit-learn to build TF-IDF vectors and build a simple document search engine.&#10;&#10;Colab notebook: https://colab.research.google.com/github/futuremojo/nlp-demystified/blob/main/notebooks/nlpdemystified_vectorization.ipynb#scrollTo=CnC_i4oH2ARW&#10;&#10;Timestamps:&#10;00:00:00 TF-IDF&#10;00:00:15 The problem with binary/frequency bag-of-words&#10;00:01:03 Using relative frequency instead&#10;00:01:50 Term Frequency (TF)&#10;00:03:14 Inverse Document Frequency (IDF)&#10;00:03:54 Getting a word's TF-IDF score&#10;00:04:52 Variations of TF-IDF&#10;00:05:49 DEMO: creating TF-IDF vectors with scikit-learn&#10;00:08:41 DEMO: querying a corpus and ranking results&#10;00:11:04 Benefits and shortcomings of TF-IDF&#10;&#10;This video is part of Natural Language Processing Demystified --a free, accessible course on NLP.&#10;&#10;Visit https://www.nlpdemystified.org/ to learn more." id="185" name="Google Shape;185;p26" title="NLP Demystified 6: TF-IDF and Simple Document Search">
            <a:hlinkClick r:id="rId11"/>
          </p:cNvPr>
          <p:cNvPicPr preferRelativeResize="0"/>
          <p:nvPr/>
        </p:nvPicPr>
        <p:blipFill>
          <a:blip r:embed="rId12">
            <a:alphaModFix/>
          </a:blip>
          <a:stretch>
            <a:fillRect/>
          </a:stretch>
        </p:blipFill>
        <p:spPr>
          <a:xfrm>
            <a:off x="152400" y="3021300"/>
            <a:ext cx="3048000" cy="1714500"/>
          </a:xfrm>
          <a:prstGeom prst="rect">
            <a:avLst/>
          </a:prstGeom>
          <a:noFill/>
          <a:ln>
            <a:noFill/>
          </a:ln>
        </p:spPr>
      </p:pic>
      <p:sp>
        <p:nvSpPr>
          <p:cNvPr id="186" name="Google Shape;186;p26"/>
          <p:cNvSpPr txBox="1"/>
          <p:nvPr/>
        </p:nvSpPr>
        <p:spPr>
          <a:xfrm>
            <a:off x="5431450" y="877900"/>
            <a:ext cx="35427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SpamFilter.ipynb</a:t>
            </a:r>
            <a:endParaRPr sz="1600"/>
          </a:p>
          <a:p>
            <a:pPr indent="0" lvl="0" marL="0" rtl="0" algn="l">
              <a:spcBef>
                <a:spcPts val="0"/>
              </a:spcBef>
              <a:spcAft>
                <a:spcPts val="0"/>
              </a:spcAft>
              <a:buNone/>
            </a:pPr>
            <a:r>
              <a:t/>
            </a:r>
            <a:endParaRPr sz="1600"/>
          </a:p>
          <a:p>
            <a:pPr indent="0" lvl="0" marL="0" rtl="0" algn="l">
              <a:spcBef>
                <a:spcPts val="0"/>
              </a:spcBef>
              <a:spcAft>
                <a:spcPts val="0"/>
              </a:spcAft>
              <a:buClr>
                <a:srgbClr val="000000"/>
              </a:buClr>
              <a:buSzPts val="1100"/>
              <a:buFont typeface="Arial"/>
              <a:buNone/>
            </a:pPr>
            <a:r>
              <a:rPr lang="en" u="sng">
                <a:solidFill>
                  <a:srgbClr val="0097A7"/>
                </a:solidFill>
                <a:hlinkClick r:id="rId13">
                  <a:extLst>
                    <a:ext uri="{A12FA001-AC4F-418D-AE19-62706E023703}">
                      <ahyp:hlinkClr val="tx"/>
                    </a:ext>
                  </a:extLst>
                </a:hlinkClick>
              </a:rPr>
              <a:t>https://bit.ly/ML_101</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 for next class</a:t>
            </a:r>
            <a:endParaRPr/>
          </a:p>
        </p:txBody>
      </p:sp>
      <p:sp>
        <p:nvSpPr>
          <p:cNvPr id="192" name="Google Shape;192;p27"/>
          <p:cNvSpPr txBox="1"/>
          <p:nvPr>
            <p:ph idx="1" type="body"/>
          </p:nvPr>
        </p:nvSpPr>
        <p:spPr>
          <a:xfrm>
            <a:off x="311700" y="1390875"/>
            <a:ext cx="5118900" cy="317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Neural Networks</a:t>
            </a:r>
            <a:endParaRPr/>
          </a:p>
          <a:p>
            <a:pPr indent="-342900" lvl="0" marL="457200" rtl="0" algn="l">
              <a:spcBef>
                <a:spcPts val="1200"/>
              </a:spcBef>
              <a:spcAft>
                <a:spcPts val="0"/>
              </a:spcAft>
              <a:buSzPts val="1800"/>
              <a:buChar char="●"/>
            </a:pPr>
            <a:r>
              <a:rPr lang="en"/>
              <a:t>Introduction to Neural Networks</a:t>
            </a:r>
            <a:endParaRPr/>
          </a:p>
          <a:p>
            <a:pPr indent="-317500" lvl="1" marL="914400" rtl="0" algn="l">
              <a:spcBef>
                <a:spcPts val="1000"/>
              </a:spcBef>
              <a:spcAft>
                <a:spcPts val="0"/>
              </a:spcAft>
              <a:buSzPts val="1400"/>
              <a:buChar char="○"/>
            </a:pPr>
            <a:r>
              <a:rPr lang="en"/>
              <a:t>Hidden Layers, Back-propagation</a:t>
            </a:r>
            <a:endParaRPr/>
          </a:p>
          <a:p>
            <a:pPr indent="-317500" lvl="1" marL="914400" rtl="0" algn="l">
              <a:spcBef>
                <a:spcPts val="1000"/>
              </a:spcBef>
              <a:spcAft>
                <a:spcPts val="0"/>
              </a:spcAft>
              <a:buSzPts val="1400"/>
              <a:buChar char="○"/>
            </a:pPr>
            <a:r>
              <a:rPr lang="en"/>
              <a:t>What are Deep Neural Networks?</a:t>
            </a:r>
            <a:endParaRPr/>
          </a:p>
          <a:p>
            <a:pPr indent="-342900" lvl="0" marL="457200" rtl="0" algn="l">
              <a:spcBef>
                <a:spcPts val="1000"/>
              </a:spcBef>
              <a:spcAft>
                <a:spcPts val="0"/>
              </a:spcAft>
              <a:buSzPts val="1800"/>
              <a:buChar char="●"/>
            </a:pPr>
            <a:r>
              <a:rPr lang="en"/>
              <a:t>Activation functions, Softmax </a:t>
            </a:r>
            <a:endParaRPr/>
          </a:p>
        </p:txBody>
      </p:sp>
      <p:pic>
        <p:nvPicPr>
          <p:cNvPr id="193" name="Google Shape;193;p27"/>
          <p:cNvPicPr preferRelativeResize="0"/>
          <p:nvPr/>
        </p:nvPicPr>
        <p:blipFill>
          <a:blip r:embed="rId3">
            <a:alphaModFix/>
          </a:blip>
          <a:stretch>
            <a:fillRect/>
          </a:stretch>
        </p:blipFill>
        <p:spPr>
          <a:xfrm>
            <a:off x="5583000" y="1549175"/>
            <a:ext cx="3408600" cy="20451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Course </a:t>
            </a:r>
            <a:r>
              <a:rPr lang="en" sz="1800"/>
              <a:t>(</a:t>
            </a:r>
            <a:r>
              <a:rPr lang="en" sz="1800" u="sng">
                <a:solidFill>
                  <a:schemeClr val="accent5"/>
                </a:solidFill>
                <a:hlinkClick r:id="rId3">
                  <a:extLst>
                    <a:ext uri="{A12FA001-AC4F-418D-AE19-62706E023703}">
                      <ahyp:hlinkClr val="tx"/>
                    </a:ext>
                  </a:extLst>
                </a:hlinkClick>
              </a:rPr>
              <a:t>bit.ly/ML_101</a:t>
            </a:r>
            <a:r>
              <a:rPr lang="en" sz="1800"/>
              <a:t>)</a:t>
            </a:r>
            <a:endParaRPr/>
          </a:p>
        </p:txBody>
      </p:sp>
      <p:sp>
        <p:nvSpPr>
          <p:cNvPr id="62" name="Google Shape;62;p14"/>
          <p:cNvSpPr txBox="1"/>
          <p:nvPr>
            <p:ph idx="1" type="body"/>
          </p:nvPr>
        </p:nvSpPr>
        <p:spPr>
          <a:xfrm>
            <a:off x="311700" y="1152475"/>
            <a:ext cx="8520600" cy="3736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b="1" lang="en"/>
              <a:t>Introduction to Machine Learning (ML)</a:t>
            </a:r>
            <a:endParaRPr b="1"/>
          </a:p>
          <a:p>
            <a:pPr indent="-342900" lvl="0" marL="457200" rtl="0" algn="l">
              <a:spcBef>
                <a:spcPts val="0"/>
              </a:spcBef>
              <a:spcAft>
                <a:spcPts val="0"/>
              </a:spcAft>
              <a:buSzPts val="1800"/>
              <a:buAutoNum type="arabicPeriod"/>
            </a:pPr>
            <a:r>
              <a:rPr b="1" lang="en"/>
              <a:t>Regression</a:t>
            </a:r>
            <a:endParaRPr b="1"/>
          </a:p>
          <a:p>
            <a:pPr indent="-342900" lvl="0" marL="457200" rtl="0" algn="l">
              <a:spcBef>
                <a:spcPts val="0"/>
              </a:spcBef>
              <a:spcAft>
                <a:spcPts val="0"/>
              </a:spcAft>
              <a:buSzPts val="1800"/>
              <a:buAutoNum type="arabicPeriod"/>
            </a:pPr>
            <a:r>
              <a:rPr b="1" lang="en"/>
              <a:t>Core ML Concepts</a:t>
            </a:r>
            <a:endParaRPr b="1"/>
          </a:p>
          <a:p>
            <a:pPr indent="-342900" lvl="0" marL="457200" rtl="0" algn="l">
              <a:spcBef>
                <a:spcPts val="0"/>
              </a:spcBef>
              <a:spcAft>
                <a:spcPts val="0"/>
              </a:spcAft>
              <a:buSzPts val="1800"/>
              <a:buAutoNum type="arabicPeriod"/>
            </a:pPr>
            <a:r>
              <a:rPr b="1" lang="en"/>
              <a:t>Classification</a:t>
            </a:r>
            <a:endParaRPr b="1"/>
          </a:p>
          <a:p>
            <a:pPr indent="-342900" lvl="0" marL="457200" rtl="0" algn="l">
              <a:spcBef>
                <a:spcPts val="0"/>
              </a:spcBef>
              <a:spcAft>
                <a:spcPts val="0"/>
              </a:spcAft>
              <a:buSzPts val="1800"/>
              <a:buAutoNum type="arabicPeriod"/>
            </a:pPr>
            <a:r>
              <a:rPr b="1" lang="en"/>
              <a:t>Decision Trees</a:t>
            </a:r>
            <a:endParaRPr b="1"/>
          </a:p>
          <a:p>
            <a:pPr indent="-342900" lvl="0" marL="457200" rtl="0" algn="l">
              <a:spcBef>
                <a:spcPts val="0"/>
              </a:spcBef>
              <a:spcAft>
                <a:spcPts val="0"/>
              </a:spcAft>
              <a:buSzPts val="1800"/>
              <a:buAutoNum type="arabicPeriod"/>
            </a:pPr>
            <a:r>
              <a:rPr b="1" lang="en"/>
              <a:t>Model selection and tuning</a:t>
            </a:r>
            <a:endParaRPr b="1"/>
          </a:p>
          <a:p>
            <a:pPr indent="-342900" lvl="0" marL="457200" rtl="0" algn="l">
              <a:spcBef>
                <a:spcPts val="0"/>
              </a:spcBef>
              <a:spcAft>
                <a:spcPts val="0"/>
              </a:spcAft>
              <a:buSzPts val="1800"/>
              <a:buAutoNum type="arabicPeriod"/>
            </a:pPr>
            <a:r>
              <a:rPr b="1" lang="en"/>
              <a:t>Unstructured data: Text</a:t>
            </a:r>
            <a:endParaRPr b="1"/>
          </a:p>
          <a:p>
            <a:pPr indent="-342900" lvl="0" marL="457200" rtl="0" algn="l">
              <a:spcBef>
                <a:spcPts val="0"/>
              </a:spcBef>
              <a:spcAft>
                <a:spcPts val="0"/>
              </a:spcAft>
              <a:buSzPts val="1800"/>
              <a:buAutoNum type="arabicPeriod"/>
            </a:pPr>
            <a:r>
              <a:rPr lang="en"/>
              <a:t>Neural Networks</a:t>
            </a:r>
            <a:endParaRPr/>
          </a:p>
          <a:p>
            <a:pPr indent="-342900" lvl="0" marL="457200" rtl="0" algn="l">
              <a:spcBef>
                <a:spcPts val="0"/>
              </a:spcBef>
              <a:spcAft>
                <a:spcPts val="0"/>
              </a:spcAft>
              <a:buSzPts val="1800"/>
              <a:buAutoNum type="arabicPeriod"/>
            </a:pPr>
            <a:r>
              <a:rPr lang="en"/>
              <a:t>Unstructured data: </a:t>
            </a:r>
            <a:r>
              <a:rPr b="1" lang="en"/>
              <a:t>Images</a:t>
            </a:r>
            <a:endParaRPr b="1"/>
          </a:p>
          <a:p>
            <a:pPr indent="-342900" lvl="0" marL="457200" rtl="0" algn="l">
              <a:spcBef>
                <a:spcPts val="0"/>
              </a:spcBef>
              <a:spcAft>
                <a:spcPts val="0"/>
              </a:spcAft>
              <a:buSzPts val="1800"/>
              <a:buAutoNum type="arabicPeriod"/>
            </a:pPr>
            <a:r>
              <a:rPr lang="en"/>
              <a:t>Introduction to Deep Learning</a:t>
            </a:r>
            <a:endParaRPr/>
          </a:p>
          <a:p>
            <a:pPr indent="-342900" lvl="0" marL="457200" rtl="0" algn="l">
              <a:spcBef>
                <a:spcPts val="0"/>
              </a:spcBef>
              <a:spcAft>
                <a:spcPts val="0"/>
              </a:spcAft>
              <a:buSzPts val="1800"/>
              <a:buAutoNum type="arabicPeriod"/>
            </a:pPr>
            <a:r>
              <a:rPr lang="en"/>
              <a:t>Beyond Regression &amp; Classification</a:t>
            </a:r>
            <a:endParaRPr/>
          </a:p>
        </p:txBody>
      </p:sp>
      <p:pic>
        <p:nvPicPr>
          <p:cNvPr id="63" name="Google Shape;63;p14"/>
          <p:cNvPicPr preferRelativeResize="0"/>
          <p:nvPr/>
        </p:nvPicPr>
        <p:blipFill>
          <a:blip r:embed="rId4">
            <a:alphaModFix/>
          </a:blip>
          <a:stretch>
            <a:fillRect/>
          </a:stretch>
        </p:blipFill>
        <p:spPr>
          <a:xfrm>
            <a:off x="0" y="3029038"/>
            <a:ext cx="432300" cy="432300"/>
          </a:xfrm>
          <a:prstGeom prst="rect">
            <a:avLst/>
          </a:prstGeom>
          <a:noFill/>
          <a:ln>
            <a:noFill/>
          </a:ln>
        </p:spPr>
      </p:pic>
      <p:pic>
        <p:nvPicPr>
          <p:cNvPr id="64" name="Google Shape;64;p14"/>
          <p:cNvPicPr preferRelativeResize="0"/>
          <p:nvPr/>
        </p:nvPicPr>
        <p:blipFill>
          <a:blip r:embed="rId5">
            <a:alphaModFix/>
          </a:blip>
          <a:stretch>
            <a:fillRect/>
          </a:stretch>
        </p:blipFill>
        <p:spPr>
          <a:xfrm>
            <a:off x="5813300" y="1245700"/>
            <a:ext cx="3162850" cy="3424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Recap</a:t>
            </a:r>
            <a:endParaRPr b="1"/>
          </a:p>
        </p:txBody>
      </p:sp>
      <p:sp>
        <p:nvSpPr>
          <p:cNvPr id="70" name="Google Shape;70;p15"/>
          <p:cNvSpPr txBox="1"/>
          <p:nvPr>
            <p:ph idx="1" type="body"/>
          </p:nvPr>
        </p:nvSpPr>
        <p:spPr>
          <a:xfrm>
            <a:off x="311700" y="1142450"/>
            <a:ext cx="5869500" cy="3781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Supervised Learning</a:t>
            </a:r>
            <a:endParaRPr sz="1400"/>
          </a:p>
          <a:p>
            <a:pPr indent="-304800" lvl="1" marL="914400" rtl="0" algn="l">
              <a:spcBef>
                <a:spcPts val="0"/>
              </a:spcBef>
              <a:spcAft>
                <a:spcPts val="0"/>
              </a:spcAft>
              <a:buSzPts val="1200"/>
              <a:buChar char="○"/>
            </a:pPr>
            <a:r>
              <a:rPr lang="en" sz="1200"/>
              <a:t>Linear Regression: Regression</a:t>
            </a:r>
            <a:endParaRPr sz="1200"/>
          </a:p>
          <a:p>
            <a:pPr indent="-304800" lvl="1" marL="914400" rtl="0" algn="l">
              <a:spcBef>
                <a:spcPts val="0"/>
              </a:spcBef>
              <a:spcAft>
                <a:spcPts val="0"/>
              </a:spcAft>
              <a:buSzPts val="1200"/>
              <a:buChar char="○"/>
            </a:pPr>
            <a:r>
              <a:rPr lang="en" sz="1200"/>
              <a:t>Logistic Regression: Classification</a:t>
            </a:r>
            <a:endParaRPr sz="1200"/>
          </a:p>
          <a:p>
            <a:pPr indent="-304800" lvl="1" marL="914400" rtl="0" algn="l">
              <a:spcBef>
                <a:spcPts val="0"/>
              </a:spcBef>
              <a:spcAft>
                <a:spcPts val="0"/>
              </a:spcAft>
              <a:buSzPts val="1200"/>
              <a:buChar char="○"/>
            </a:pPr>
            <a:r>
              <a:rPr lang="en" sz="1200"/>
              <a:t>Decision Trees &amp; Random Forest : Regression &amp; Classification</a:t>
            </a:r>
            <a:endParaRPr sz="1200"/>
          </a:p>
          <a:p>
            <a:pPr indent="-304800" lvl="1" marL="914400" rtl="0" algn="l">
              <a:spcBef>
                <a:spcPts val="0"/>
              </a:spcBef>
              <a:spcAft>
                <a:spcPts val="0"/>
              </a:spcAft>
              <a:buSzPts val="1200"/>
              <a:buChar char="○"/>
            </a:pPr>
            <a:r>
              <a:rPr lang="en" sz="1200"/>
              <a:t>KNN: Regression &amp; Classification</a:t>
            </a:r>
            <a:endParaRPr sz="1226"/>
          </a:p>
          <a:p>
            <a:pPr indent="-317500" lvl="0" marL="457200" rtl="0" algn="l">
              <a:lnSpc>
                <a:spcPct val="115000"/>
              </a:lnSpc>
              <a:spcBef>
                <a:spcPts val="1000"/>
              </a:spcBef>
              <a:spcAft>
                <a:spcPts val="0"/>
              </a:spcAft>
              <a:buSzPts val="1400"/>
              <a:buChar char="●"/>
            </a:pPr>
            <a:r>
              <a:rPr lang="en" sz="1400"/>
              <a:t>k-fold Cross Validation</a:t>
            </a:r>
            <a:endParaRPr sz="1200"/>
          </a:p>
          <a:p>
            <a:pPr indent="-304800" lvl="1" marL="914400" rtl="0" algn="l">
              <a:lnSpc>
                <a:spcPct val="115000"/>
              </a:lnSpc>
              <a:spcBef>
                <a:spcPts val="0"/>
              </a:spcBef>
              <a:spcAft>
                <a:spcPts val="0"/>
              </a:spcAft>
              <a:buSzPts val="1200"/>
              <a:buChar char="○"/>
            </a:pPr>
            <a:r>
              <a:rPr lang="en" sz="1200"/>
              <a:t>Split training data into k parts. Use “1” part as validation set and “k-1” parts as training set. Train “k” models. </a:t>
            </a:r>
            <a:r>
              <a:rPr lang="en" sz="1200"/>
              <a:t>Update</a:t>
            </a:r>
            <a:r>
              <a:rPr lang="en" sz="1200"/>
              <a:t> model and repeat.</a:t>
            </a:r>
            <a:endParaRPr sz="1200"/>
          </a:p>
          <a:p>
            <a:pPr indent="-304800" lvl="1" marL="914400" rtl="0" algn="l">
              <a:lnSpc>
                <a:spcPct val="115000"/>
              </a:lnSpc>
              <a:spcBef>
                <a:spcPts val="0"/>
              </a:spcBef>
              <a:spcAft>
                <a:spcPts val="0"/>
              </a:spcAft>
              <a:buSzPts val="1200"/>
              <a:buChar char="○"/>
            </a:pPr>
            <a:r>
              <a:rPr lang="en" sz="1200"/>
              <a:t>Helps with model tuning while avoiding “overfitting the test data” and “sacrificing valuable training-data as a dedicated </a:t>
            </a:r>
            <a:r>
              <a:rPr lang="en" sz="1200"/>
              <a:t>validation set</a:t>
            </a:r>
            <a:r>
              <a:rPr lang="en" sz="1200"/>
              <a:t>”.</a:t>
            </a:r>
            <a:endParaRPr sz="1200"/>
          </a:p>
          <a:p>
            <a:pPr indent="0" lvl="0" marL="0" rtl="0" algn="l">
              <a:lnSpc>
                <a:spcPct val="115000"/>
              </a:lnSpc>
              <a:spcBef>
                <a:spcPts val="0"/>
              </a:spcBef>
              <a:spcAft>
                <a:spcPts val="0"/>
              </a:spcAft>
              <a:buNone/>
            </a:pPr>
            <a:r>
              <a:t/>
            </a:r>
            <a:endParaRPr sz="1226"/>
          </a:p>
          <a:p>
            <a:pPr indent="-306459" lvl="0" marL="457200" rtl="0" algn="l">
              <a:lnSpc>
                <a:spcPct val="115000"/>
              </a:lnSpc>
              <a:spcBef>
                <a:spcPts val="0"/>
              </a:spcBef>
              <a:spcAft>
                <a:spcPts val="0"/>
              </a:spcAft>
              <a:buSzPts val="1226"/>
              <a:buChar char="●"/>
            </a:pPr>
            <a:r>
              <a:rPr lang="en" sz="1226"/>
              <a:t>Hyperparameter tuning</a:t>
            </a:r>
            <a:endParaRPr sz="1226"/>
          </a:p>
          <a:p>
            <a:pPr indent="-306459" lvl="1" marL="914400" rtl="0" algn="l">
              <a:lnSpc>
                <a:spcPct val="115000"/>
              </a:lnSpc>
              <a:spcBef>
                <a:spcPts val="0"/>
              </a:spcBef>
              <a:spcAft>
                <a:spcPts val="0"/>
              </a:spcAft>
              <a:buSzPts val="1226"/>
              <a:buChar char="○"/>
            </a:pPr>
            <a:r>
              <a:rPr lang="en" sz="1226"/>
              <a:t>Difference between model “parameters” &amp; “hyperparameters”</a:t>
            </a:r>
            <a:endParaRPr sz="1226"/>
          </a:p>
          <a:p>
            <a:pPr indent="-306459" lvl="1" marL="914400" rtl="0" algn="l">
              <a:lnSpc>
                <a:spcPct val="115000"/>
              </a:lnSpc>
              <a:spcBef>
                <a:spcPts val="0"/>
              </a:spcBef>
              <a:spcAft>
                <a:spcPts val="0"/>
              </a:spcAft>
              <a:buSzPts val="1226"/>
              <a:buChar char="○"/>
            </a:pPr>
            <a:r>
              <a:rPr lang="en" sz="1226"/>
              <a:t>GridSearchCV: Specify various hyperparameter options that you want to explore. It trains a model for each hyperparameter combination and evaluates it using CrossValidation.</a:t>
            </a:r>
            <a:endParaRPr sz="1226"/>
          </a:p>
        </p:txBody>
      </p:sp>
      <p:sp>
        <p:nvSpPr>
          <p:cNvPr id="71" name="Google Shape;71;p15"/>
          <p:cNvSpPr txBox="1"/>
          <p:nvPr/>
        </p:nvSpPr>
        <p:spPr>
          <a:xfrm>
            <a:off x="6229475" y="3029375"/>
            <a:ext cx="2892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5 Fold Cross Validation</a:t>
            </a:r>
            <a:endParaRPr sz="900"/>
          </a:p>
        </p:txBody>
      </p:sp>
      <p:sp>
        <p:nvSpPr>
          <p:cNvPr id="72" name="Google Shape;72;p15"/>
          <p:cNvSpPr txBox="1"/>
          <p:nvPr/>
        </p:nvSpPr>
        <p:spPr>
          <a:xfrm>
            <a:off x="6229475" y="4820400"/>
            <a:ext cx="2892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Hyperparameter tuning using GridSearchCV</a:t>
            </a:r>
            <a:endParaRPr sz="900"/>
          </a:p>
        </p:txBody>
      </p:sp>
      <p:pic>
        <p:nvPicPr>
          <p:cNvPr id="73" name="Google Shape;73;p15"/>
          <p:cNvPicPr preferRelativeResize="0"/>
          <p:nvPr/>
        </p:nvPicPr>
        <p:blipFill>
          <a:blip r:embed="rId3">
            <a:alphaModFix/>
          </a:blip>
          <a:stretch>
            <a:fillRect/>
          </a:stretch>
        </p:blipFill>
        <p:spPr>
          <a:xfrm>
            <a:off x="6245599" y="1155025"/>
            <a:ext cx="2860651" cy="1969717"/>
          </a:xfrm>
          <a:prstGeom prst="rect">
            <a:avLst/>
          </a:prstGeom>
          <a:noFill/>
          <a:ln>
            <a:noFill/>
          </a:ln>
        </p:spPr>
      </p:pic>
      <p:pic>
        <p:nvPicPr>
          <p:cNvPr id="74" name="Google Shape;74;p15"/>
          <p:cNvPicPr preferRelativeResize="0"/>
          <p:nvPr/>
        </p:nvPicPr>
        <p:blipFill>
          <a:blip r:embed="rId4">
            <a:alphaModFix/>
          </a:blip>
          <a:stretch>
            <a:fillRect/>
          </a:stretch>
        </p:blipFill>
        <p:spPr>
          <a:xfrm>
            <a:off x="6283350" y="3535700"/>
            <a:ext cx="2860650" cy="1375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Structured</a:t>
            </a:r>
            <a:r>
              <a:rPr lang="en"/>
              <a:t> Data vs Unstructured Data</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Structured Data = Tabular Data</a:t>
            </a:r>
            <a:endParaRPr/>
          </a:p>
          <a:p>
            <a:pPr indent="-330200" lvl="0" marL="457200" rtl="0" algn="l">
              <a:spcBef>
                <a:spcPts val="1200"/>
              </a:spcBef>
              <a:spcAft>
                <a:spcPts val="0"/>
              </a:spcAft>
              <a:buSzPts val="1600"/>
              <a:buChar char="●"/>
            </a:pPr>
            <a:r>
              <a:rPr lang="en" sz="1600"/>
              <a:t>This is the kind of data we have dealt with so far</a:t>
            </a:r>
            <a:endParaRPr sz="1600"/>
          </a:p>
          <a:p>
            <a:pPr indent="-330200" lvl="0" marL="457200" rtl="0" algn="l">
              <a:spcBef>
                <a:spcPts val="0"/>
              </a:spcBef>
              <a:spcAft>
                <a:spcPts val="0"/>
              </a:spcAft>
              <a:buSzPts val="1600"/>
              <a:buChar char="●"/>
            </a:pPr>
            <a:r>
              <a:rPr lang="en" sz="1600"/>
              <a:t>Columns / </a:t>
            </a:r>
            <a:r>
              <a:rPr lang="en" sz="1600"/>
              <a:t>Features</a:t>
            </a:r>
            <a:r>
              <a:rPr lang="en" sz="1600"/>
              <a:t> are either numerical or categorical</a:t>
            </a:r>
            <a:endParaRPr sz="1600"/>
          </a:p>
          <a:p>
            <a:pPr indent="-330200" lvl="0" marL="457200" rtl="0" algn="l">
              <a:spcBef>
                <a:spcPts val="0"/>
              </a:spcBef>
              <a:spcAft>
                <a:spcPts val="0"/>
              </a:spcAft>
              <a:buSzPts val="1600"/>
              <a:buChar char="●"/>
            </a:pPr>
            <a:r>
              <a:rPr lang="en" sz="1600"/>
              <a:t>One-hot encoding can be used to convert categorical features to numbers</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rPr lang="en" sz="1600"/>
              <a:t>Unstructured Data = Non-tabular Data</a:t>
            </a:r>
            <a:endParaRPr sz="1600"/>
          </a:p>
          <a:p>
            <a:pPr indent="-330200" lvl="0" marL="457200" rtl="0" algn="l">
              <a:spcBef>
                <a:spcPts val="1200"/>
              </a:spcBef>
              <a:spcAft>
                <a:spcPts val="0"/>
              </a:spcAft>
              <a:buSzPts val="1600"/>
              <a:buChar char="●"/>
            </a:pPr>
            <a:r>
              <a:rPr b="1" lang="en" sz="1600"/>
              <a:t>Text</a:t>
            </a:r>
            <a:r>
              <a:rPr lang="en" sz="1600"/>
              <a:t>: e.g. predict the sentiment (+ve or -ve) from a movie review</a:t>
            </a:r>
            <a:endParaRPr sz="1600"/>
          </a:p>
          <a:p>
            <a:pPr indent="-330200" lvl="0" marL="457200" rtl="0" algn="l">
              <a:spcBef>
                <a:spcPts val="0"/>
              </a:spcBef>
              <a:spcAft>
                <a:spcPts val="0"/>
              </a:spcAft>
              <a:buSzPts val="1600"/>
              <a:buChar char="●"/>
            </a:pPr>
            <a:r>
              <a:rPr lang="en" sz="1600"/>
              <a:t>Images: e.g. face recognition</a:t>
            </a:r>
            <a:endParaRPr sz="1600"/>
          </a:p>
          <a:p>
            <a:pPr indent="-330200" lvl="0" marL="457200" rtl="0" algn="l">
              <a:spcBef>
                <a:spcPts val="0"/>
              </a:spcBef>
              <a:spcAft>
                <a:spcPts val="0"/>
              </a:spcAft>
              <a:buSzPts val="1600"/>
              <a:buChar char="●"/>
            </a:pPr>
            <a:r>
              <a:rPr lang="en" sz="1600"/>
              <a:t>Audio / Video: e.g. speech recognition / closed captioning</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Sentiment Analysis: Text Classification problem</a:t>
            </a:r>
            <a:endParaRPr/>
          </a:p>
        </p:txBody>
      </p:sp>
      <p:pic>
        <p:nvPicPr>
          <p:cNvPr id="86" name="Google Shape;86;p17"/>
          <p:cNvPicPr preferRelativeResize="0"/>
          <p:nvPr/>
        </p:nvPicPr>
        <p:blipFill>
          <a:blip r:embed="rId3">
            <a:alphaModFix/>
          </a:blip>
          <a:stretch>
            <a:fillRect/>
          </a:stretch>
        </p:blipFill>
        <p:spPr>
          <a:xfrm>
            <a:off x="152388" y="1293650"/>
            <a:ext cx="8839199" cy="872160"/>
          </a:xfrm>
          <a:prstGeom prst="rect">
            <a:avLst/>
          </a:prstGeom>
          <a:noFill/>
          <a:ln>
            <a:noFill/>
          </a:ln>
        </p:spPr>
      </p:pic>
      <p:pic>
        <p:nvPicPr>
          <p:cNvPr id="87" name="Google Shape;87;p17"/>
          <p:cNvPicPr preferRelativeResize="0"/>
          <p:nvPr/>
        </p:nvPicPr>
        <p:blipFill>
          <a:blip r:embed="rId4">
            <a:alphaModFix/>
          </a:blip>
          <a:stretch>
            <a:fillRect/>
          </a:stretch>
        </p:blipFill>
        <p:spPr>
          <a:xfrm>
            <a:off x="2286212" y="3192605"/>
            <a:ext cx="4571575" cy="993450"/>
          </a:xfrm>
          <a:prstGeom prst="rect">
            <a:avLst/>
          </a:prstGeom>
          <a:noFill/>
          <a:ln>
            <a:noFill/>
          </a:ln>
        </p:spPr>
      </p:pic>
      <p:sp>
        <p:nvSpPr>
          <p:cNvPr id="88" name="Google Shape;88;p17"/>
          <p:cNvSpPr/>
          <p:nvPr/>
        </p:nvSpPr>
        <p:spPr>
          <a:xfrm>
            <a:off x="4336188" y="2362325"/>
            <a:ext cx="471600" cy="696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7"/>
          <p:cNvSpPr txBox="1"/>
          <p:nvPr/>
        </p:nvSpPr>
        <p:spPr>
          <a:xfrm>
            <a:off x="490625" y="4527900"/>
            <a:ext cx="838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rPr>
              <a:t>Intuition</a:t>
            </a:r>
            <a:r>
              <a:rPr lang="en">
                <a:solidFill>
                  <a:srgbClr val="0000FF"/>
                </a:solidFill>
              </a:rPr>
              <a:t>: The </a:t>
            </a:r>
            <a:r>
              <a:rPr lang="en" u="sng">
                <a:solidFill>
                  <a:srgbClr val="0000FF"/>
                </a:solidFill>
              </a:rPr>
              <a:t>presence of terms / phrases</a:t>
            </a:r>
            <a:r>
              <a:rPr lang="en">
                <a:solidFill>
                  <a:srgbClr val="0000FF"/>
                </a:solidFill>
              </a:rPr>
              <a:t> like “wonderful”, “awful”, “happy”, “worth watching” can provide valuable information to a model in order to predict the review </a:t>
            </a:r>
            <a:r>
              <a:rPr lang="en">
                <a:solidFill>
                  <a:srgbClr val="0000FF"/>
                </a:solidFill>
              </a:rPr>
              <a:t>sentiment</a:t>
            </a:r>
            <a:r>
              <a:rPr lang="en">
                <a:solidFill>
                  <a:srgbClr val="0000FF"/>
                </a:solidFill>
              </a:rPr>
              <a:t>. </a:t>
            </a:r>
            <a:endParaRPr>
              <a:solidFill>
                <a:srgbClr val="0000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Feature Engineering for Natural Language Processing problems</a:t>
            </a:r>
            <a:endParaRPr sz="2220"/>
          </a:p>
        </p:txBody>
      </p:sp>
      <p:sp>
        <p:nvSpPr>
          <p:cNvPr id="95" name="Google Shape;95;p18"/>
          <p:cNvSpPr txBox="1"/>
          <p:nvPr/>
        </p:nvSpPr>
        <p:spPr>
          <a:xfrm>
            <a:off x="1458988" y="4863800"/>
            <a:ext cx="4412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3"/>
              </a:rPr>
              <a:t>Simplilearn</a:t>
            </a:r>
            <a:endParaRPr sz="800"/>
          </a:p>
        </p:txBody>
      </p:sp>
      <p:pic>
        <p:nvPicPr>
          <p:cNvPr descr="Become An AI &amp; ML Expert Today: https://taplink.cc/simplilearn_ai_ml&#10;*Note: 1+ Years of Work Experience Recommended to Sign up for Below Programs⬇️&#10;🔥 Purdue Post Graduate Program In AI And Machine Learning: https://www.simplilearn.com/pgp-ai-machine-learning-certification-training-course?utm_campaign=NLPin5Min-CMrHM8a3hqw&amp;utm_medium=DescriptionFF&amp;utm_source=youtube&#10;🔥Professional Certificate Course In AI And Machine Learning by IIT Kanpur (India Only): https://www.simplilearn.com/iitk-professional-certificate-course-ai-machine-learning?utm_campaign=23AugustTubebuddyExpPCPAIandML&amp;utm_medium=DescriptionFF&amp;utm_source=youtube&#10;🔥AI Engineer Masters Program (Discount Code - YTBE15): https://www.simplilearn.com/masters-in-artificial-intelligence?utm_campaign=SCE-AIMasters&amp;utm_medium=DescriptionFF&amp;utm_source=youtube&#10;🔥AI &amp; Machine Learning Bootcamp(US Only): https://www.simplilearn.com/ai-machine-learning-bootcamp?utm_campaign=NLPin5Min-CMrHM8a3hqw&amp;utm_medium=DescriptionFF&amp;utm_source=youtube&#10;Ever wondered how we can talk to machines and have them answer back? That is due to the magic of NLP. In this video, we will answer the question 'What is NLP?' for you. We will then look at some important steps involved in NLP, all in 5 minutes! Don't forget to take the quiz at 04:07! &#10;&#10;00:00:00 Introduction to NLP&#10;00:00:29 What is NLP?&#10;00:01:10 Natural language processing Use-Case(AutoCorrect)&#10;&#10;✅Subscribe to our Channel to learn more about the top Technologies: https://bit.ly/2VT4WtH&#10;&#10;⏩ Check out the AI &amp; Machine Learning tutorial videos: https://www.youtube.com/watch?v=ad79nYk2keg&amp;list=PLEiEAq2VkUULyr_ftxpHB6DumOq1Zz2hq&#10;&#10;#NaturalLanguageProcessing #NLP #NLPTutorialForBeginners #NaturalLanguageProcessingIn5Minutes #NLPTechniques #NLPTrainingVideos #NLPTutorial #NLPInArtificialIntelligence #NLPTraining #ArtificialIntelligence #MachineLearning #simplilearn &#10;&#10;➡️ About Post Graduate Program In AI And Machine Learning&#10;This AI ML course is designed to enhance your career in AI and ML by demystifying concepts like machine learning, deep learning, NLP, computer vision, reinforcement learning, and more. You'll also have access to 4 live sessions, led by industry experts, covering the latest advancements in AI such as generative modeling, ChatGPT, OpenAI, and chatbots.&#10;&#10;✅ Key Features&#10;- Post Graduate Program certificate and Alumni Association membership&#10;- Exclusive hackathons and Ask me Anything sessions by IBM&#10;- 3 Capstones and 25+ Projects with industry data sets from Twitter, Uber, Mercedes Benz, and many more&#10;- Master Classes delivered by Purdue faculty and IBM experts&#10;- Simplilearn's JobAssist helps you get noticed by top hiring companies&#10;- Gain access to 4 live online sessions on latest AI trends such as ChatGPT, generative AI, explainable AI, and more&#10;- Learn about the applications of ChatGPT, OpenAI, Dall-E, Midjourney &amp; other prominent tools&#10;&#10;✅ Skills Covered&#10;- ChatGPT&#10;- Generative AI&#10;- Explainable AI&#10;- Generative Modeling&#10;- Statistics&#10;- Python&#10;- Supervised Learning&#10;- Unsupervised Learning&#10;- NLP&#10;- Neural Networks&#10;- Computer Vision&#10;- And Many More…&#10;&#10;👉 Learn More At: https://www.simplilearn.com/pgp-ai-machine-learning-certification-training-course?utm_campaign=NLPin5Min-CMrHM8a3hqw&amp;utm_medium=Description&amp;utm_source=youtube&#10;🔥🔥 Interested in Attending Live Classes? Call Us: IN - 18002127688 / US - +18445327688&#10;&#10;🎓Enhance your expertise in the below technologies to secure lucrative, high-paying job opportunities:&#10;🟡 AI &amp; Machine Learning - https://l.linklyhq.com/l/1tMt8&#10;🟢 Cyber Security - https://l.linklyhq.com/l/1tMt9&#10;🔴 Data Analytics - https://l.linklyhq.com/l/1tMt1&#10;🟠 Data Science - https://l.linklyhq.com/l/1tMt4&#10;🔵 Cloud Computing - https://l.linklyhq.com/l/1tMtA" id="96" name="Google Shape;96;p18" title="Natural Language Processing In 5 Minutes | What Is NLP And How Does It Work? | Simplilearn">
            <a:hlinkClick r:id="rId4"/>
          </p:cNvPr>
          <p:cNvPicPr preferRelativeResize="0"/>
          <p:nvPr/>
        </p:nvPicPr>
        <p:blipFill>
          <a:blip r:embed="rId5">
            <a:alphaModFix/>
          </a:blip>
          <a:stretch>
            <a:fillRect/>
          </a:stretch>
        </p:blipFill>
        <p:spPr>
          <a:xfrm>
            <a:off x="416325" y="1170125"/>
            <a:ext cx="6498050" cy="3655150"/>
          </a:xfrm>
          <a:prstGeom prst="rect">
            <a:avLst/>
          </a:prstGeom>
          <a:noFill/>
          <a:ln>
            <a:noFill/>
          </a:ln>
        </p:spPr>
      </p:pic>
      <p:sp>
        <p:nvSpPr>
          <p:cNvPr id="97" name="Google Shape;97;p18"/>
          <p:cNvSpPr/>
          <p:nvPr/>
        </p:nvSpPr>
        <p:spPr>
          <a:xfrm>
            <a:off x="7032300" y="1197650"/>
            <a:ext cx="2021400" cy="4212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t>Segmentation</a:t>
            </a:r>
            <a:endParaRPr sz="1200"/>
          </a:p>
        </p:txBody>
      </p:sp>
      <p:sp>
        <p:nvSpPr>
          <p:cNvPr id="98" name="Google Shape;98;p18"/>
          <p:cNvSpPr/>
          <p:nvPr/>
        </p:nvSpPr>
        <p:spPr>
          <a:xfrm>
            <a:off x="7032300" y="1798775"/>
            <a:ext cx="2021400" cy="4212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t>Tokenization</a:t>
            </a:r>
            <a:endParaRPr sz="1200"/>
          </a:p>
        </p:txBody>
      </p:sp>
      <p:sp>
        <p:nvSpPr>
          <p:cNvPr id="99" name="Google Shape;99;p18"/>
          <p:cNvSpPr/>
          <p:nvPr/>
        </p:nvSpPr>
        <p:spPr>
          <a:xfrm>
            <a:off x="7032300" y="2450100"/>
            <a:ext cx="2021400" cy="4212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t>Stemming</a:t>
            </a:r>
            <a:endParaRPr sz="1200"/>
          </a:p>
        </p:txBody>
      </p:sp>
      <p:sp>
        <p:nvSpPr>
          <p:cNvPr id="100" name="Google Shape;100;p18"/>
          <p:cNvSpPr/>
          <p:nvPr/>
        </p:nvSpPr>
        <p:spPr>
          <a:xfrm>
            <a:off x="7032300" y="3101425"/>
            <a:ext cx="2021400" cy="4212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t>Lemmatization</a:t>
            </a:r>
            <a:endParaRPr sz="1200"/>
          </a:p>
        </p:txBody>
      </p:sp>
      <p:sp>
        <p:nvSpPr>
          <p:cNvPr id="101" name="Google Shape;101;p18"/>
          <p:cNvSpPr/>
          <p:nvPr/>
        </p:nvSpPr>
        <p:spPr>
          <a:xfrm>
            <a:off x="7032300" y="3752750"/>
            <a:ext cx="2021400" cy="4212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t>Parts of Speech (PoS) Tagging</a:t>
            </a:r>
            <a:endParaRPr sz="1200"/>
          </a:p>
        </p:txBody>
      </p:sp>
      <p:sp>
        <p:nvSpPr>
          <p:cNvPr id="102" name="Google Shape;102;p18"/>
          <p:cNvSpPr/>
          <p:nvPr/>
        </p:nvSpPr>
        <p:spPr>
          <a:xfrm>
            <a:off x="7032300" y="4404075"/>
            <a:ext cx="2021400" cy="4212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t>Named Entity Tagging</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preparation for Text Classification</a:t>
            </a:r>
            <a:endParaRPr/>
          </a:p>
        </p:txBody>
      </p:sp>
      <p:sp>
        <p:nvSpPr>
          <p:cNvPr id="108" name="Google Shape;108;p19"/>
          <p:cNvSpPr txBox="1"/>
          <p:nvPr>
            <p:ph idx="1" type="body"/>
          </p:nvPr>
        </p:nvSpPr>
        <p:spPr>
          <a:xfrm>
            <a:off x="311700" y="1152475"/>
            <a:ext cx="8520600" cy="2209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400"/>
              <a:t>Data Cleaning</a:t>
            </a:r>
            <a:endParaRPr b="1" sz="1400"/>
          </a:p>
          <a:p>
            <a:pPr indent="-317500" lvl="0" marL="457200" rtl="0" algn="l">
              <a:spcBef>
                <a:spcPts val="0"/>
              </a:spcBef>
              <a:spcAft>
                <a:spcPts val="0"/>
              </a:spcAft>
              <a:buSzPts val="1400"/>
              <a:buChar char="●"/>
            </a:pPr>
            <a:r>
              <a:rPr lang="en" sz="1400"/>
              <a:t>Lowercasing, Spell correction</a:t>
            </a:r>
            <a:endParaRPr sz="1400"/>
          </a:p>
          <a:p>
            <a:pPr indent="-317500" lvl="0" marL="457200" rtl="0" algn="l">
              <a:spcBef>
                <a:spcPts val="0"/>
              </a:spcBef>
              <a:spcAft>
                <a:spcPts val="0"/>
              </a:spcAft>
              <a:buSzPts val="1400"/>
              <a:buChar char="●"/>
            </a:pPr>
            <a:r>
              <a:rPr lang="en" sz="1400"/>
              <a:t>Removing punctuation, special characters or symbols, html tags (often using “regular expressions”)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Tokenization</a:t>
            </a:r>
            <a:endParaRPr b="1" sz="1400"/>
          </a:p>
          <a:p>
            <a:pPr indent="-304800" lvl="0" marL="457200" rtl="0" algn="l">
              <a:spcBef>
                <a:spcPts val="0"/>
              </a:spcBef>
              <a:spcAft>
                <a:spcPts val="0"/>
              </a:spcAft>
              <a:buSzPts val="1200"/>
              <a:buChar char="●"/>
            </a:pPr>
            <a:r>
              <a:rPr lang="en" sz="1400"/>
              <a:t>Convert a “blob of text” to a “list of tokens”. These tokens serve as a base for feature engineering</a:t>
            </a:r>
            <a:endParaRPr sz="1200"/>
          </a:p>
          <a:p>
            <a:pPr indent="-317500" lvl="0" marL="457200" rtl="0" algn="l">
              <a:spcBef>
                <a:spcPts val="0"/>
              </a:spcBef>
              <a:spcAft>
                <a:spcPts val="0"/>
              </a:spcAft>
              <a:buSzPts val="1400"/>
              <a:buChar char="●"/>
            </a:pPr>
            <a:r>
              <a:rPr b="1" lang="en" sz="1400"/>
              <a:t>Ngrams</a:t>
            </a:r>
            <a:r>
              <a:rPr lang="en" sz="1400"/>
              <a:t>: In addition to “words”, you can also add “phrases” as part of your token set</a:t>
            </a:r>
            <a:endParaRPr sz="1400"/>
          </a:p>
          <a:p>
            <a:pPr indent="-304800" lvl="1" marL="914400" rtl="0" algn="l">
              <a:spcBef>
                <a:spcPts val="0"/>
              </a:spcBef>
              <a:spcAft>
                <a:spcPts val="0"/>
              </a:spcAft>
              <a:buSzPts val="1200"/>
              <a:buChar char="○"/>
            </a:pPr>
            <a:r>
              <a:rPr lang="en" sz="1200"/>
              <a:t>Bigrams &amp; Trigrams capture more context than unigrams &amp; often help improve model performance</a:t>
            </a:r>
            <a:endParaRPr sz="1200"/>
          </a:p>
          <a:p>
            <a:pPr indent="-304800" lvl="1" marL="914400" rtl="0" algn="l">
              <a:spcBef>
                <a:spcPts val="0"/>
              </a:spcBef>
              <a:spcAft>
                <a:spcPts val="0"/>
              </a:spcAft>
              <a:buSzPts val="1200"/>
              <a:buChar char="○"/>
            </a:pPr>
            <a:r>
              <a:rPr lang="en" sz="1200"/>
              <a:t>Even “character ngrams” are very popular nowadays</a:t>
            </a:r>
            <a:endParaRPr sz="1200"/>
          </a:p>
        </p:txBody>
      </p:sp>
      <p:pic>
        <p:nvPicPr>
          <p:cNvPr id="109" name="Google Shape;109;p19"/>
          <p:cNvPicPr preferRelativeResize="0"/>
          <p:nvPr/>
        </p:nvPicPr>
        <p:blipFill>
          <a:blip r:embed="rId3">
            <a:alphaModFix/>
          </a:blip>
          <a:stretch>
            <a:fillRect/>
          </a:stretch>
        </p:blipFill>
        <p:spPr>
          <a:xfrm>
            <a:off x="370800" y="3388850"/>
            <a:ext cx="4744823" cy="1446850"/>
          </a:xfrm>
          <a:prstGeom prst="rect">
            <a:avLst/>
          </a:prstGeom>
          <a:noFill/>
          <a:ln>
            <a:noFill/>
          </a:ln>
        </p:spPr>
      </p:pic>
      <p:sp>
        <p:nvSpPr>
          <p:cNvPr id="110" name="Google Shape;110;p19"/>
          <p:cNvSpPr txBox="1"/>
          <p:nvPr/>
        </p:nvSpPr>
        <p:spPr>
          <a:xfrm>
            <a:off x="536838" y="4835700"/>
            <a:ext cx="4412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4"/>
              </a:rPr>
              <a:t>Devopedia</a:t>
            </a:r>
            <a:endParaRPr sz="800"/>
          </a:p>
        </p:txBody>
      </p:sp>
      <p:pic>
        <p:nvPicPr>
          <p:cNvPr id="111" name="Google Shape;111;p19"/>
          <p:cNvPicPr preferRelativeResize="0"/>
          <p:nvPr/>
        </p:nvPicPr>
        <p:blipFill>
          <a:blip r:embed="rId5">
            <a:alphaModFix/>
          </a:blip>
          <a:stretch>
            <a:fillRect/>
          </a:stretch>
        </p:blipFill>
        <p:spPr>
          <a:xfrm>
            <a:off x="6340088" y="3410071"/>
            <a:ext cx="2590637" cy="1446849"/>
          </a:xfrm>
          <a:prstGeom prst="rect">
            <a:avLst/>
          </a:prstGeom>
          <a:noFill/>
          <a:ln>
            <a:noFill/>
          </a:ln>
        </p:spPr>
      </p:pic>
      <p:sp>
        <p:nvSpPr>
          <p:cNvPr id="112" name="Google Shape;112;p19"/>
          <p:cNvSpPr txBox="1"/>
          <p:nvPr/>
        </p:nvSpPr>
        <p:spPr>
          <a:xfrm>
            <a:off x="5986297" y="4856925"/>
            <a:ext cx="3298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6"/>
              </a:rPr>
              <a:t>Character ngrams</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we want to achieve?</a:t>
            </a:r>
            <a:endParaRPr/>
          </a:p>
        </p:txBody>
      </p:sp>
      <p:pic>
        <p:nvPicPr>
          <p:cNvPr id="118" name="Google Shape;118;p20"/>
          <p:cNvPicPr preferRelativeResize="0"/>
          <p:nvPr/>
        </p:nvPicPr>
        <p:blipFill>
          <a:blip r:embed="rId3">
            <a:alphaModFix/>
          </a:blip>
          <a:stretch>
            <a:fillRect/>
          </a:stretch>
        </p:blipFill>
        <p:spPr>
          <a:xfrm>
            <a:off x="541438" y="1017725"/>
            <a:ext cx="8061130" cy="3820976"/>
          </a:xfrm>
          <a:prstGeom prst="rect">
            <a:avLst/>
          </a:prstGeom>
          <a:noFill/>
          <a:ln>
            <a:noFill/>
          </a:ln>
        </p:spPr>
      </p:pic>
      <p:sp>
        <p:nvSpPr>
          <p:cNvPr id="119" name="Google Shape;119;p20"/>
          <p:cNvSpPr txBox="1"/>
          <p:nvPr/>
        </p:nvSpPr>
        <p:spPr>
          <a:xfrm>
            <a:off x="2365638" y="4875025"/>
            <a:ext cx="4412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4"/>
              </a:rPr>
              <a:t>Future Mojo</a:t>
            </a: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Vectorization: Bag of Words (CountVectorizer)</a:t>
            </a:r>
            <a:endParaRPr/>
          </a:p>
        </p:txBody>
      </p:sp>
      <p:pic>
        <p:nvPicPr>
          <p:cNvPr descr="Course playlist: https://www.youtube.com/playlist?list=PLw3N0OFSAYSEC_XokEcX8uzJmEZSoNGuS&#10;&#10;After preprocessing our text, we take our first step in turning text into numbers so our machines can start working with them. We'll explore: &#10;- a simple &quot;bag-of-words&quot; (BoW) approach.&#10;- learn how to use cosine similarity to measure document similarity.&#10;- the shortcomings of this BoW approach.&#10;&#10;In the demo, we'll use a combination of spaCy and scikit-learn to build BoW representations and perform simple document similarity search.&#10;&#10;Colab notebook: https://colab.research.google.com/github/futuremojo/nlp-demystified/blob/main/notebooks/nlpdemystified_vectorization.ipynb&#10;&#10;Timestamps:&#10;00:00:00 Basic bag-of-words (BoW)&#10;00:00:22 The need for vectors&#10;00:00:53 Selecting and extracting features from our data&#10;00:04:04 Idea: similar documents share similar vocabulary&#10;00:04:46 Turning a corpus into a BoW matrix&#10;00:07:10 What vectorization helps us accomplish&#10;00:08:20 Measuring document similarity&#10;00:11:09 Shortcomings of basic BoW&#10;00:12:37 Capturing a bit of context with n-grams&#10;00:14:10 DEMO: creating basic BoW with scikit-learn and spaCy&#10;00:17:47 DEMO: measuring document similarity&#10;00:18:40 DEMO: creating n-grams with scikit-learn&#10;00:19:35 Basic BoW recap&#10;&#10;This video is part of Natural Language Processing Demystified --a free, accessible course on NLP.&#10;&#10;Visit https://www.nlpdemystified.org/ to learn more." id="125" name="Google Shape;125;p21" title="NLP Demystified 5: Basic Bag-of-Words and Measuring Document Similarity">
            <a:hlinkClick r:id="rId3"/>
          </p:cNvPr>
          <p:cNvPicPr preferRelativeResize="0"/>
          <p:nvPr/>
        </p:nvPicPr>
        <p:blipFill>
          <a:blip r:embed="rId4">
            <a:alphaModFix/>
          </a:blip>
          <a:stretch>
            <a:fillRect/>
          </a:stretch>
        </p:blipFill>
        <p:spPr>
          <a:xfrm>
            <a:off x="399450" y="1175750"/>
            <a:ext cx="6442575" cy="3623950"/>
          </a:xfrm>
          <a:prstGeom prst="rect">
            <a:avLst/>
          </a:prstGeom>
          <a:noFill/>
          <a:ln>
            <a:noFill/>
          </a:ln>
        </p:spPr>
      </p:pic>
      <p:sp>
        <p:nvSpPr>
          <p:cNvPr id="126" name="Google Shape;126;p21"/>
          <p:cNvSpPr txBox="1"/>
          <p:nvPr/>
        </p:nvSpPr>
        <p:spPr>
          <a:xfrm>
            <a:off x="1458988" y="4863800"/>
            <a:ext cx="4412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5"/>
              </a:rPr>
              <a:t>Future Mojo</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